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
  </p:notesMasterIdLst>
  <p:sldIdLst>
    <p:sldId id="287" r:id="rId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A414"/>
    <a:srgbClr val="E4AB00"/>
    <a:srgbClr val="F8BA00"/>
    <a:srgbClr val="191919"/>
    <a:srgbClr val="FFC000"/>
    <a:srgbClr val="6E020A"/>
    <a:srgbClr val="FC3A48"/>
    <a:srgbClr val="131313"/>
    <a:srgbClr val="082E5C"/>
    <a:srgbClr val="072A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8889" autoAdjust="0"/>
    <p:restoredTop sz="94660"/>
  </p:normalViewPr>
  <p:slideViewPr>
    <p:cSldViewPr snapToGrid="0" showGuides="1">
      <p:cViewPr varScale="1">
        <p:scale>
          <a:sx n="126" d="100"/>
          <a:sy n="126" d="100"/>
        </p:scale>
        <p:origin x="242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740A2D-7A48-453E-9691-DC77A7EED5DF}" type="datetimeFigureOut">
              <a:rPr lang="en-IN" smtClean="0"/>
              <a:t>14/05/24</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51407E-5936-448B-AE88-7F3C4C7538EF}" type="slidenum">
              <a:rPr lang="en-IN" smtClean="0"/>
              <a:t>‹#›</a:t>
            </a:fld>
            <a:endParaRPr lang="en-IN"/>
          </a:p>
        </p:txBody>
      </p:sp>
    </p:spTree>
    <p:extLst>
      <p:ext uri="{BB962C8B-B14F-4D97-AF65-F5344CB8AC3E}">
        <p14:creationId xmlns:p14="http://schemas.microsoft.com/office/powerpoint/2010/main" val="2049817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D9F771-F69B-4582-ABFA-10DB46EAF49F}" type="datetimeFigureOut">
              <a:rPr lang="en-IN" smtClean="0"/>
              <a:t>14/05/24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929664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9F771-F69B-4582-ABFA-10DB46EAF49F}" type="datetimeFigureOut">
              <a:rPr lang="en-IN" smtClean="0"/>
              <a:t>14/05/24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319963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9F771-F69B-4582-ABFA-10DB46EAF49F}" type="datetimeFigureOut">
              <a:rPr lang="en-IN" smtClean="0"/>
              <a:t>14/05/24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73942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9F771-F69B-4582-ABFA-10DB46EAF49F}" type="datetimeFigureOut">
              <a:rPr lang="en-IN" smtClean="0"/>
              <a:t>14/05/24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2651136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D9F771-F69B-4582-ABFA-10DB46EAF49F}" type="datetimeFigureOut">
              <a:rPr lang="en-IN" smtClean="0"/>
              <a:t>14/05/24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338693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D9F771-F69B-4582-ABFA-10DB46EAF49F}" type="datetimeFigureOut">
              <a:rPr lang="en-IN" smtClean="0"/>
              <a:t>14/05/24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3265164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D9F771-F69B-4582-ABFA-10DB46EAF49F}" type="datetimeFigureOut">
              <a:rPr lang="en-IN" smtClean="0"/>
              <a:t>14/05/24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673718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D9F771-F69B-4582-ABFA-10DB46EAF49F}" type="datetimeFigureOut">
              <a:rPr lang="en-IN" smtClean="0"/>
              <a:t>14/05/24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3132288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D9F771-F69B-4582-ABFA-10DB46EAF49F}" type="datetimeFigureOut">
              <a:rPr lang="en-IN" smtClean="0"/>
              <a:t>14/05/24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2427176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9F771-F69B-4582-ABFA-10DB46EAF49F}" type="datetimeFigureOut">
              <a:rPr lang="en-IN" smtClean="0"/>
              <a:t>14/05/24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279122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D9F771-F69B-4582-ABFA-10DB46EAF49F}" type="datetimeFigureOut">
              <a:rPr lang="en-IN" smtClean="0"/>
              <a:t>14/05/24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B1903A3-21F0-433C-8671-E6EA5A2D0566}" type="slidenum">
              <a:rPr lang="en-IN" smtClean="0"/>
              <a:t>‹#›</a:t>
            </a:fld>
            <a:endParaRPr lang="en-IN"/>
          </a:p>
        </p:txBody>
      </p:sp>
    </p:spTree>
    <p:extLst>
      <p:ext uri="{BB962C8B-B14F-4D97-AF65-F5344CB8AC3E}">
        <p14:creationId xmlns:p14="http://schemas.microsoft.com/office/powerpoint/2010/main" val="898074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9F771-F69B-4582-ABFA-10DB46EAF49F}" type="datetimeFigureOut">
              <a:rPr lang="en-IN" smtClean="0"/>
              <a:t>14/05/24</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1903A3-21F0-433C-8671-E6EA5A2D0566}" type="slidenum">
              <a:rPr lang="en-IN" smtClean="0"/>
              <a:t>‹#›</a:t>
            </a:fld>
            <a:endParaRPr lang="en-IN"/>
          </a:p>
        </p:txBody>
      </p:sp>
    </p:spTree>
    <p:extLst>
      <p:ext uri="{BB962C8B-B14F-4D97-AF65-F5344CB8AC3E}">
        <p14:creationId xmlns:p14="http://schemas.microsoft.com/office/powerpoint/2010/main" val="20429251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5.png"/><Relationship Id="rId2" Type="http://schemas.openxmlformats.org/officeDocument/2006/relationships/image" Target="../media/image1.png"/><Relationship Id="rId16" Type="http://schemas.openxmlformats.org/officeDocument/2006/relationships/hyperlink" Target="https://doi.org/10.4018/IJIIT.2015070104" TargetMode="Externa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Rounded Corners 8">
            <a:extLst>
              <a:ext uri="{FF2B5EF4-FFF2-40B4-BE49-F238E27FC236}">
                <a16:creationId xmlns:a16="http://schemas.microsoft.com/office/drawing/2014/main" id="{BF69AD85-4D5E-C1B7-7AA6-8B7563F18650}"/>
              </a:ext>
            </a:extLst>
          </p:cNvPr>
          <p:cNvSpPr/>
          <p:nvPr/>
        </p:nvSpPr>
        <p:spPr>
          <a:xfrm>
            <a:off x="0" y="7354"/>
            <a:ext cx="9144000" cy="1474089"/>
          </a:xfrm>
          <a:prstGeom prst="roundRect">
            <a:avLst/>
          </a:prstGeom>
          <a:solidFill>
            <a:srgbClr val="F7A414"/>
          </a:solidFill>
          <a:ln>
            <a:noFill/>
          </a:ln>
          <a:effectLst>
            <a:outerShdw blurRad="190500" dist="76200" dir="2700000" algn="tl" rotWithShape="0">
              <a:srgbClr val="082E5C">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solidFill>
                <a:schemeClr val="tx1"/>
              </a:solidFill>
            </a:endParaRPr>
          </a:p>
        </p:txBody>
      </p:sp>
      <p:sp>
        <p:nvSpPr>
          <p:cNvPr id="239" name="object 13">
            <a:extLst>
              <a:ext uri="{FF2B5EF4-FFF2-40B4-BE49-F238E27FC236}">
                <a16:creationId xmlns:a16="http://schemas.microsoft.com/office/drawing/2014/main" id="{E01970EC-AA31-FD1C-39D3-A8F2DD9B167D}"/>
              </a:ext>
            </a:extLst>
          </p:cNvPr>
          <p:cNvSpPr txBox="1">
            <a:spLocks/>
          </p:cNvSpPr>
          <p:nvPr/>
        </p:nvSpPr>
        <p:spPr>
          <a:xfrm>
            <a:off x="949665" y="146948"/>
            <a:ext cx="7157085" cy="257902"/>
          </a:xfrm>
          <a:prstGeom prst="rect">
            <a:avLst/>
          </a:prstGeom>
        </p:spPr>
        <p:txBody>
          <a:bodyPr vert="horz" wrap="square" lIns="0" tIns="6932"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76" algn="ctr">
              <a:spcBef>
                <a:spcPts val="55"/>
              </a:spcBef>
            </a:pPr>
            <a:r>
              <a:rPr lang="en-US" sz="1800" b="1" dirty="0">
                <a:effectLst/>
                <a:latin typeface="Aptos" panose="020B0004020202020204" pitchFamily="34" charset="0"/>
                <a:ea typeface="MS Mincho" panose="02020609040205080304" pitchFamily="49" charset="-128"/>
                <a:cs typeface="Times New Roman" panose="02020603050405020304" pitchFamily="18" charset="0"/>
              </a:rPr>
              <a:t>Multilingual Spam Detection Model</a:t>
            </a:r>
            <a:r>
              <a:rPr lang="en-US" sz="800" dirty="0">
                <a:effectLst/>
              </a:rPr>
              <a:t> </a:t>
            </a:r>
            <a:endParaRPr lang="en-US" sz="1600" b="1" spc="-5" dirty="0">
              <a:latin typeface="Arial" panose="020B0604020202020204" pitchFamily="34" charset="0"/>
              <a:cs typeface="Arial" panose="020B0604020202020204" pitchFamily="34" charset="0"/>
            </a:endParaRPr>
          </a:p>
        </p:txBody>
      </p:sp>
      <p:sp>
        <p:nvSpPr>
          <p:cNvPr id="240" name="object 14">
            <a:extLst>
              <a:ext uri="{FF2B5EF4-FFF2-40B4-BE49-F238E27FC236}">
                <a16:creationId xmlns:a16="http://schemas.microsoft.com/office/drawing/2014/main" id="{BFBE1211-2786-7DEE-8751-150675776E94}"/>
              </a:ext>
            </a:extLst>
          </p:cNvPr>
          <p:cNvSpPr txBox="1"/>
          <p:nvPr/>
        </p:nvSpPr>
        <p:spPr>
          <a:xfrm>
            <a:off x="2317687" y="633005"/>
            <a:ext cx="3820719" cy="556962"/>
          </a:xfrm>
          <a:prstGeom prst="rect">
            <a:avLst/>
          </a:prstGeom>
        </p:spPr>
        <p:txBody>
          <a:bodyPr vert="horz" wrap="square" lIns="0" tIns="79136" rIns="0" bIns="0" rtlCol="0">
            <a:spAutoFit/>
          </a:bodyPr>
          <a:lstStyle/>
          <a:p>
            <a:pPr algn="ctr" defTabSz="415869">
              <a:spcBef>
                <a:spcPts val="623"/>
              </a:spcBef>
            </a:pPr>
            <a:r>
              <a:rPr sz="1200" b="1" kern="0" dirty="0">
                <a:latin typeface="Arial"/>
                <a:cs typeface="Arial"/>
              </a:rPr>
              <a:t>Student:</a:t>
            </a:r>
            <a:r>
              <a:rPr sz="1200" b="1" kern="0" spc="-45" dirty="0">
                <a:latin typeface="Arial"/>
                <a:cs typeface="Arial"/>
              </a:rPr>
              <a:t> </a:t>
            </a:r>
            <a:r>
              <a:rPr lang="en-US" sz="1200" b="1" kern="0" spc="-45" dirty="0">
                <a:latin typeface="Arial"/>
                <a:cs typeface="Arial"/>
              </a:rPr>
              <a:t>Mihika Mishra</a:t>
            </a:r>
          </a:p>
          <a:p>
            <a:pPr algn="ctr" defTabSz="415869">
              <a:spcBef>
                <a:spcPts val="623"/>
              </a:spcBef>
            </a:pPr>
            <a:r>
              <a:rPr sz="1400" b="1" kern="0" dirty="0">
                <a:latin typeface="Arial"/>
                <a:cs typeface="Arial"/>
              </a:rPr>
              <a:t>Analytics</a:t>
            </a:r>
            <a:r>
              <a:rPr sz="1400" b="1" kern="0" spc="-9" dirty="0">
                <a:latin typeface="Arial"/>
                <a:cs typeface="Arial"/>
              </a:rPr>
              <a:t> </a:t>
            </a:r>
            <a:r>
              <a:rPr sz="1400" b="1" kern="0" dirty="0">
                <a:latin typeface="Arial"/>
                <a:cs typeface="Arial"/>
              </a:rPr>
              <a:t>Capstone</a:t>
            </a:r>
            <a:r>
              <a:rPr sz="1400" b="1" kern="0" spc="-2" dirty="0">
                <a:latin typeface="Arial"/>
                <a:cs typeface="Arial"/>
              </a:rPr>
              <a:t> </a:t>
            </a:r>
            <a:r>
              <a:rPr sz="1400" b="1" kern="0" dirty="0">
                <a:latin typeface="Arial"/>
                <a:cs typeface="Arial"/>
              </a:rPr>
              <a:t>Project,</a:t>
            </a:r>
            <a:r>
              <a:rPr sz="1400" b="1" kern="0" spc="-7" dirty="0">
                <a:latin typeface="Arial"/>
                <a:cs typeface="Arial"/>
              </a:rPr>
              <a:t> </a:t>
            </a:r>
            <a:r>
              <a:rPr sz="1400" b="1" kern="0" dirty="0">
                <a:latin typeface="Arial"/>
                <a:cs typeface="Arial"/>
              </a:rPr>
              <a:t>Pace</a:t>
            </a:r>
            <a:r>
              <a:rPr sz="1400" b="1" kern="0" spc="-7" dirty="0">
                <a:latin typeface="Arial"/>
                <a:cs typeface="Arial"/>
              </a:rPr>
              <a:t> </a:t>
            </a:r>
            <a:r>
              <a:rPr sz="1400" b="1" kern="0" spc="-5" dirty="0">
                <a:latin typeface="Arial"/>
                <a:cs typeface="Arial"/>
              </a:rPr>
              <a:t>University</a:t>
            </a:r>
            <a:endParaRPr lang="en-US" sz="1400" b="1" kern="0" spc="-5" dirty="0">
              <a:latin typeface="Arial"/>
              <a:cs typeface="Arial"/>
            </a:endParaRPr>
          </a:p>
        </p:txBody>
      </p:sp>
      <p:pic>
        <p:nvPicPr>
          <p:cNvPr id="270" name="Picture 1" descr="page3image30229312">
            <a:extLst>
              <a:ext uri="{FF2B5EF4-FFF2-40B4-BE49-F238E27FC236}">
                <a16:creationId xmlns:a16="http://schemas.microsoft.com/office/drawing/2014/main" id="{3DA66F71-12EB-78E3-8D02-67B71F7CA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069"/>
            <a:ext cx="3743090" cy="259937"/>
          </a:xfrm>
          <a:prstGeom prst="rect">
            <a:avLst/>
          </a:prstGeom>
          <a:noFill/>
          <a:extLst>
            <a:ext uri="{909E8E84-426E-40DD-AFC4-6F175D3DCCD1}">
              <a14:hiddenFill xmlns:a14="http://schemas.microsoft.com/office/drawing/2010/main">
                <a:solidFill>
                  <a:srgbClr val="FFFFFF"/>
                </a:solidFill>
              </a14:hiddenFill>
            </a:ext>
          </a:extLst>
        </p:spPr>
      </p:pic>
      <p:grpSp>
        <p:nvGrpSpPr>
          <p:cNvPr id="368" name="object 3">
            <a:extLst>
              <a:ext uri="{FF2B5EF4-FFF2-40B4-BE49-F238E27FC236}">
                <a16:creationId xmlns:a16="http://schemas.microsoft.com/office/drawing/2014/main" id="{A2854DAC-47BE-69EA-D29D-28288E20AED5}"/>
              </a:ext>
            </a:extLst>
          </p:cNvPr>
          <p:cNvGrpSpPr/>
          <p:nvPr/>
        </p:nvGrpSpPr>
        <p:grpSpPr>
          <a:xfrm>
            <a:off x="-29273" y="1507897"/>
            <a:ext cx="9144001" cy="5350103"/>
            <a:chOff x="0" y="1640787"/>
            <a:chExt cx="20104100" cy="9408051"/>
          </a:xfrm>
          <a:gradFill flip="none" rotWithShape="0">
            <a:gsLst>
              <a:gs pos="89000">
                <a:schemeClr val="bg1"/>
              </a:gs>
              <a:gs pos="0">
                <a:srgbClr val="F7A414"/>
              </a:gs>
              <a:gs pos="100000">
                <a:schemeClr val="accent1">
                  <a:lumMod val="45000"/>
                  <a:lumOff val="55000"/>
                </a:schemeClr>
              </a:gs>
              <a:gs pos="71000">
                <a:schemeClr val="bg1"/>
              </a:gs>
              <a:gs pos="99000">
                <a:schemeClr val="bg1"/>
              </a:gs>
            </a:gsLst>
            <a:lin ang="5400000" scaled="1"/>
            <a:tileRect/>
          </a:gradFill>
        </p:grpSpPr>
        <p:pic>
          <p:nvPicPr>
            <p:cNvPr id="369" name="object 4">
              <a:extLst>
                <a:ext uri="{FF2B5EF4-FFF2-40B4-BE49-F238E27FC236}">
                  <a16:creationId xmlns:a16="http://schemas.microsoft.com/office/drawing/2014/main" id="{96A0F80B-7059-62F4-74D5-E0FCF81C6B75}"/>
                </a:ext>
              </a:extLst>
            </p:cNvPr>
            <p:cNvPicPr/>
            <p:nvPr/>
          </p:nvPicPr>
          <p:blipFill>
            <a:blip r:embed="rId3" cstate="print"/>
            <a:stretch>
              <a:fillRect/>
            </a:stretch>
          </p:blipFill>
          <p:spPr>
            <a:xfrm>
              <a:off x="179575" y="1843399"/>
              <a:ext cx="4803518" cy="9184536"/>
            </a:xfrm>
            <a:prstGeom prst="rect">
              <a:avLst/>
            </a:prstGeom>
            <a:grpFill/>
          </p:spPr>
        </p:pic>
        <p:sp>
          <p:nvSpPr>
            <p:cNvPr id="370" name="object 5">
              <a:extLst>
                <a:ext uri="{FF2B5EF4-FFF2-40B4-BE49-F238E27FC236}">
                  <a16:creationId xmlns:a16="http://schemas.microsoft.com/office/drawing/2014/main" id="{DFCCD53D-3AB7-F0C2-F1F6-DCE77DC616F3}"/>
                </a:ext>
              </a:extLst>
            </p:cNvPr>
            <p:cNvSpPr/>
            <p:nvPr/>
          </p:nvSpPr>
          <p:spPr>
            <a:xfrm>
              <a:off x="179576" y="1701584"/>
              <a:ext cx="4803776" cy="9326455"/>
            </a:xfrm>
            <a:custGeom>
              <a:avLst/>
              <a:gdLst/>
              <a:ahLst/>
              <a:cxnLst/>
              <a:rect l="l" t="t" r="r" b="b"/>
              <a:pathLst>
                <a:path w="4803775" h="9184640">
                  <a:moveTo>
                    <a:pt x="0" y="95895"/>
                  </a:moveTo>
                  <a:lnTo>
                    <a:pt x="7533" y="58567"/>
                  </a:lnTo>
                  <a:lnTo>
                    <a:pt x="28079" y="28085"/>
                  </a:lnTo>
                  <a:lnTo>
                    <a:pt x="58552" y="7535"/>
                  </a:lnTo>
                  <a:lnTo>
                    <a:pt x="95869" y="0"/>
                  </a:lnTo>
                  <a:lnTo>
                    <a:pt x="4707622" y="0"/>
                  </a:lnTo>
                  <a:lnTo>
                    <a:pt x="4744951" y="7535"/>
                  </a:lnTo>
                  <a:lnTo>
                    <a:pt x="4775432" y="28085"/>
                  </a:lnTo>
                  <a:lnTo>
                    <a:pt x="4795983" y="58567"/>
                  </a:lnTo>
                  <a:lnTo>
                    <a:pt x="4803518" y="95895"/>
                  </a:lnTo>
                  <a:lnTo>
                    <a:pt x="4803518" y="9088667"/>
                  </a:lnTo>
                  <a:lnTo>
                    <a:pt x="4795983" y="9125984"/>
                  </a:lnTo>
                  <a:lnTo>
                    <a:pt x="4775432" y="9156457"/>
                  </a:lnTo>
                  <a:lnTo>
                    <a:pt x="4744951" y="9177003"/>
                  </a:lnTo>
                  <a:lnTo>
                    <a:pt x="4707622" y="9184536"/>
                  </a:lnTo>
                  <a:lnTo>
                    <a:pt x="95869" y="9184536"/>
                  </a:lnTo>
                  <a:lnTo>
                    <a:pt x="58552" y="9177003"/>
                  </a:lnTo>
                  <a:lnTo>
                    <a:pt x="28079" y="9156457"/>
                  </a:lnTo>
                  <a:lnTo>
                    <a:pt x="7533" y="9125984"/>
                  </a:lnTo>
                  <a:lnTo>
                    <a:pt x="0" y="9088667"/>
                  </a:lnTo>
                  <a:lnTo>
                    <a:pt x="0" y="95895"/>
                  </a:lnTo>
                  <a:close/>
                </a:path>
              </a:pathLst>
            </a:custGeom>
            <a:grpFill/>
            <a:ln w="3175">
              <a:solidFill>
                <a:srgbClr val="4471C4"/>
              </a:solidFill>
            </a:ln>
          </p:spPr>
          <p:txBody>
            <a:bodyPr wrap="square" lIns="0" tIns="0" rIns="0" bIns="0" rtlCol="0"/>
            <a:lstStyle/>
            <a:p>
              <a:pPr defTabSz="415869"/>
              <a:endParaRPr sz="819" kern="0" dirty="0"/>
            </a:p>
          </p:txBody>
        </p:sp>
        <p:sp>
          <p:nvSpPr>
            <p:cNvPr id="371" name="object 6">
              <a:extLst>
                <a:ext uri="{FF2B5EF4-FFF2-40B4-BE49-F238E27FC236}">
                  <a16:creationId xmlns:a16="http://schemas.microsoft.com/office/drawing/2014/main" id="{CA461402-8D39-D46C-3D29-72035BF1EC09}"/>
                </a:ext>
              </a:extLst>
            </p:cNvPr>
            <p:cNvSpPr/>
            <p:nvPr/>
          </p:nvSpPr>
          <p:spPr>
            <a:xfrm>
              <a:off x="0" y="1640787"/>
              <a:ext cx="20104100" cy="26670"/>
            </a:xfrm>
            <a:custGeom>
              <a:avLst/>
              <a:gdLst/>
              <a:ahLst/>
              <a:cxnLst/>
              <a:rect l="l" t="t" r="r" b="b"/>
              <a:pathLst>
                <a:path w="20104100" h="26669">
                  <a:moveTo>
                    <a:pt x="0" y="26177"/>
                  </a:moveTo>
                  <a:lnTo>
                    <a:pt x="20104099" y="26177"/>
                  </a:lnTo>
                  <a:lnTo>
                    <a:pt x="20104099" y="0"/>
                  </a:lnTo>
                  <a:lnTo>
                    <a:pt x="0" y="0"/>
                  </a:lnTo>
                  <a:lnTo>
                    <a:pt x="0" y="26177"/>
                  </a:lnTo>
                  <a:close/>
                </a:path>
              </a:pathLst>
            </a:custGeom>
            <a:grpFill/>
          </p:spPr>
          <p:txBody>
            <a:bodyPr wrap="square" lIns="0" tIns="0" rIns="0" bIns="0" rtlCol="0"/>
            <a:lstStyle/>
            <a:p>
              <a:pPr defTabSz="415869"/>
              <a:endParaRPr sz="819" kern="0" dirty="0"/>
            </a:p>
          </p:txBody>
        </p:sp>
        <p:pic>
          <p:nvPicPr>
            <p:cNvPr id="372" name="object 7">
              <a:extLst>
                <a:ext uri="{FF2B5EF4-FFF2-40B4-BE49-F238E27FC236}">
                  <a16:creationId xmlns:a16="http://schemas.microsoft.com/office/drawing/2014/main" id="{1F3E5EF3-D0D7-EBB4-C39D-77D51F3BC066}"/>
                </a:ext>
              </a:extLst>
            </p:cNvPr>
            <p:cNvPicPr/>
            <p:nvPr/>
          </p:nvPicPr>
          <p:blipFill>
            <a:blip r:embed="rId4" cstate="print"/>
            <a:stretch>
              <a:fillRect/>
            </a:stretch>
          </p:blipFill>
          <p:spPr>
            <a:xfrm>
              <a:off x="5160052" y="1846540"/>
              <a:ext cx="4803344" cy="9181395"/>
            </a:xfrm>
            <a:prstGeom prst="rect">
              <a:avLst/>
            </a:prstGeom>
            <a:grpFill/>
          </p:spPr>
        </p:pic>
        <p:sp>
          <p:nvSpPr>
            <p:cNvPr id="373" name="object 8">
              <a:extLst>
                <a:ext uri="{FF2B5EF4-FFF2-40B4-BE49-F238E27FC236}">
                  <a16:creationId xmlns:a16="http://schemas.microsoft.com/office/drawing/2014/main" id="{6B67FD5B-83CD-0D9D-EADD-F1855BBA77C0}"/>
                </a:ext>
              </a:extLst>
            </p:cNvPr>
            <p:cNvSpPr/>
            <p:nvPr/>
          </p:nvSpPr>
          <p:spPr>
            <a:xfrm>
              <a:off x="5160052" y="1723983"/>
              <a:ext cx="4803776" cy="9304021"/>
            </a:xfrm>
            <a:custGeom>
              <a:avLst/>
              <a:gdLst/>
              <a:ahLst/>
              <a:cxnLst/>
              <a:rect l="l" t="t" r="r" b="b"/>
              <a:pathLst>
                <a:path w="4803775" h="9181465">
                  <a:moveTo>
                    <a:pt x="0" y="95895"/>
                  </a:moveTo>
                  <a:lnTo>
                    <a:pt x="7535" y="58567"/>
                  </a:lnTo>
                  <a:lnTo>
                    <a:pt x="28085" y="28085"/>
                  </a:lnTo>
                  <a:lnTo>
                    <a:pt x="58567" y="7535"/>
                  </a:lnTo>
                  <a:lnTo>
                    <a:pt x="95895" y="0"/>
                  </a:lnTo>
                  <a:lnTo>
                    <a:pt x="4707535" y="0"/>
                  </a:lnTo>
                  <a:lnTo>
                    <a:pt x="4744813" y="7535"/>
                  </a:lnTo>
                  <a:lnTo>
                    <a:pt x="4775269" y="28085"/>
                  </a:lnTo>
                  <a:lnTo>
                    <a:pt x="4795809" y="58567"/>
                  </a:lnTo>
                  <a:lnTo>
                    <a:pt x="4803344" y="95895"/>
                  </a:lnTo>
                  <a:lnTo>
                    <a:pt x="4803344" y="9085526"/>
                  </a:lnTo>
                  <a:lnTo>
                    <a:pt x="4795809" y="9122843"/>
                  </a:lnTo>
                  <a:lnTo>
                    <a:pt x="4775269" y="9153316"/>
                  </a:lnTo>
                  <a:lnTo>
                    <a:pt x="4744813" y="9173861"/>
                  </a:lnTo>
                  <a:lnTo>
                    <a:pt x="4707535" y="9181395"/>
                  </a:lnTo>
                  <a:lnTo>
                    <a:pt x="95895" y="9181395"/>
                  </a:lnTo>
                  <a:lnTo>
                    <a:pt x="58567" y="9173861"/>
                  </a:lnTo>
                  <a:lnTo>
                    <a:pt x="28085" y="9153316"/>
                  </a:lnTo>
                  <a:lnTo>
                    <a:pt x="7535" y="9122843"/>
                  </a:lnTo>
                  <a:lnTo>
                    <a:pt x="0" y="9085526"/>
                  </a:lnTo>
                  <a:lnTo>
                    <a:pt x="0" y="95895"/>
                  </a:lnTo>
                  <a:close/>
                </a:path>
              </a:pathLst>
            </a:custGeom>
            <a:grpFill/>
            <a:ln w="3175">
              <a:solidFill>
                <a:srgbClr val="4471C4"/>
              </a:solidFill>
            </a:ln>
          </p:spPr>
          <p:txBody>
            <a:bodyPr wrap="square" lIns="0" tIns="0" rIns="0" bIns="0" rtlCol="0"/>
            <a:lstStyle/>
            <a:p>
              <a:pPr defTabSz="415869"/>
              <a:endParaRPr sz="819" kern="0" dirty="0"/>
            </a:p>
          </p:txBody>
        </p:sp>
        <p:pic>
          <p:nvPicPr>
            <p:cNvPr id="374" name="object 9">
              <a:extLst>
                <a:ext uri="{FF2B5EF4-FFF2-40B4-BE49-F238E27FC236}">
                  <a16:creationId xmlns:a16="http://schemas.microsoft.com/office/drawing/2014/main" id="{D5DAFB6E-14CF-8B76-2B82-7007F20E2BC6}"/>
                </a:ext>
              </a:extLst>
            </p:cNvPr>
            <p:cNvPicPr/>
            <p:nvPr/>
          </p:nvPicPr>
          <p:blipFill>
            <a:blip r:embed="rId4" cstate="print"/>
            <a:stretch>
              <a:fillRect/>
            </a:stretch>
          </p:blipFill>
          <p:spPr>
            <a:xfrm>
              <a:off x="10140529" y="1846540"/>
              <a:ext cx="4803344" cy="9180576"/>
            </a:xfrm>
            <a:prstGeom prst="rect">
              <a:avLst/>
            </a:prstGeom>
            <a:grpFill/>
          </p:spPr>
        </p:pic>
        <p:sp>
          <p:nvSpPr>
            <p:cNvPr id="375" name="object 10">
              <a:extLst>
                <a:ext uri="{FF2B5EF4-FFF2-40B4-BE49-F238E27FC236}">
                  <a16:creationId xmlns:a16="http://schemas.microsoft.com/office/drawing/2014/main" id="{8B35E18E-53EC-8570-7BA0-B49DE49F7248}"/>
                </a:ext>
              </a:extLst>
            </p:cNvPr>
            <p:cNvSpPr/>
            <p:nvPr/>
          </p:nvSpPr>
          <p:spPr>
            <a:xfrm>
              <a:off x="10140530" y="1723983"/>
              <a:ext cx="4803776" cy="9304021"/>
            </a:xfrm>
            <a:custGeom>
              <a:avLst/>
              <a:gdLst/>
              <a:ahLst/>
              <a:cxnLst/>
              <a:rect l="l" t="t" r="r" b="b"/>
              <a:pathLst>
                <a:path w="4803775" h="9181465">
                  <a:moveTo>
                    <a:pt x="0" y="95895"/>
                  </a:moveTo>
                  <a:lnTo>
                    <a:pt x="7535" y="58567"/>
                  </a:lnTo>
                  <a:lnTo>
                    <a:pt x="28085" y="28085"/>
                  </a:lnTo>
                  <a:lnTo>
                    <a:pt x="58567" y="7535"/>
                  </a:lnTo>
                  <a:lnTo>
                    <a:pt x="95895" y="0"/>
                  </a:lnTo>
                  <a:lnTo>
                    <a:pt x="4707535" y="0"/>
                  </a:lnTo>
                  <a:lnTo>
                    <a:pt x="4744813" y="7535"/>
                  </a:lnTo>
                  <a:lnTo>
                    <a:pt x="4775269" y="28085"/>
                  </a:lnTo>
                  <a:lnTo>
                    <a:pt x="4795809" y="58567"/>
                  </a:lnTo>
                  <a:lnTo>
                    <a:pt x="4803344" y="95895"/>
                  </a:lnTo>
                  <a:lnTo>
                    <a:pt x="4803344" y="9085526"/>
                  </a:lnTo>
                  <a:lnTo>
                    <a:pt x="4795809" y="9122843"/>
                  </a:lnTo>
                  <a:lnTo>
                    <a:pt x="4775269" y="9153316"/>
                  </a:lnTo>
                  <a:lnTo>
                    <a:pt x="4744813" y="9173861"/>
                  </a:lnTo>
                  <a:lnTo>
                    <a:pt x="4707535" y="9181395"/>
                  </a:lnTo>
                  <a:lnTo>
                    <a:pt x="95895" y="9181395"/>
                  </a:lnTo>
                  <a:lnTo>
                    <a:pt x="58567" y="9173861"/>
                  </a:lnTo>
                  <a:lnTo>
                    <a:pt x="28085" y="9153316"/>
                  </a:lnTo>
                  <a:lnTo>
                    <a:pt x="7535" y="9122843"/>
                  </a:lnTo>
                  <a:lnTo>
                    <a:pt x="0" y="9085526"/>
                  </a:lnTo>
                  <a:lnTo>
                    <a:pt x="0" y="95895"/>
                  </a:lnTo>
                  <a:close/>
                </a:path>
              </a:pathLst>
            </a:custGeom>
            <a:grpFill/>
            <a:ln w="3175">
              <a:solidFill>
                <a:srgbClr val="4471C4"/>
              </a:solidFill>
            </a:ln>
          </p:spPr>
          <p:txBody>
            <a:bodyPr wrap="square" lIns="0" tIns="0" rIns="0" bIns="0" rtlCol="0"/>
            <a:lstStyle/>
            <a:p>
              <a:pPr defTabSz="415869"/>
              <a:endParaRPr sz="819" kern="0" dirty="0"/>
            </a:p>
          </p:txBody>
        </p:sp>
        <p:pic>
          <p:nvPicPr>
            <p:cNvPr id="376" name="object 11">
              <a:extLst>
                <a:ext uri="{FF2B5EF4-FFF2-40B4-BE49-F238E27FC236}">
                  <a16:creationId xmlns:a16="http://schemas.microsoft.com/office/drawing/2014/main" id="{92AEEFAB-7350-B053-42A7-619A811EC547}"/>
                </a:ext>
              </a:extLst>
            </p:cNvPr>
            <p:cNvPicPr/>
            <p:nvPr/>
          </p:nvPicPr>
          <p:blipFill>
            <a:blip r:embed="rId5" cstate="print"/>
            <a:stretch>
              <a:fillRect/>
            </a:stretch>
          </p:blipFill>
          <p:spPr>
            <a:xfrm>
              <a:off x="15121005" y="1846540"/>
              <a:ext cx="4803344" cy="9181395"/>
            </a:xfrm>
            <a:prstGeom prst="rect">
              <a:avLst/>
            </a:prstGeom>
            <a:grpFill/>
          </p:spPr>
        </p:pic>
        <p:sp>
          <p:nvSpPr>
            <p:cNvPr id="377" name="object 12">
              <a:extLst>
                <a:ext uri="{FF2B5EF4-FFF2-40B4-BE49-F238E27FC236}">
                  <a16:creationId xmlns:a16="http://schemas.microsoft.com/office/drawing/2014/main" id="{AC019C65-AC43-49E0-1566-0376015D0384}"/>
                </a:ext>
              </a:extLst>
            </p:cNvPr>
            <p:cNvSpPr/>
            <p:nvPr/>
          </p:nvSpPr>
          <p:spPr>
            <a:xfrm>
              <a:off x="15177198" y="1744817"/>
              <a:ext cx="4803776" cy="9304021"/>
            </a:xfrm>
            <a:custGeom>
              <a:avLst/>
              <a:gdLst/>
              <a:ahLst/>
              <a:cxnLst/>
              <a:rect l="l" t="t" r="r" b="b"/>
              <a:pathLst>
                <a:path w="4803775" h="9181465">
                  <a:moveTo>
                    <a:pt x="0" y="95895"/>
                  </a:moveTo>
                  <a:lnTo>
                    <a:pt x="7535" y="58567"/>
                  </a:lnTo>
                  <a:lnTo>
                    <a:pt x="28085" y="28085"/>
                  </a:lnTo>
                  <a:lnTo>
                    <a:pt x="58567" y="7535"/>
                  </a:lnTo>
                  <a:lnTo>
                    <a:pt x="95895" y="0"/>
                  </a:lnTo>
                  <a:lnTo>
                    <a:pt x="4707535" y="0"/>
                  </a:lnTo>
                  <a:lnTo>
                    <a:pt x="4744813" y="7535"/>
                  </a:lnTo>
                  <a:lnTo>
                    <a:pt x="4775269" y="28085"/>
                  </a:lnTo>
                  <a:lnTo>
                    <a:pt x="4795809" y="58567"/>
                  </a:lnTo>
                  <a:lnTo>
                    <a:pt x="4803344" y="95895"/>
                  </a:lnTo>
                  <a:lnTo>
                    <a:pt x="4803344" y="9085526"/>
                  </a:lnTo>
                  <a:lnTo>
                    <a:pt x="4795809" y="9122843"/>
                  </a:lnTo>
                  <a:lnTo>
                    <a:pt x="4775269" y="9153316"/>
                  </a:lnTo>
                  <a:lnTo>
                    <a:pt x="4744813" y="9173861"/>
                  </a:lnTo>
                  <a:lnTo>
                    <a:pt x="4707535" y="9181395"/>
                  </a:lnTo>
                  <a:lnTo>
                    <a:pt x="95895" y="9181395"/>
                  </a:lnTo>
                  <a:lnTo>
                    <a:pt x="58567" y="9173861"/>
                  </a:lnTo>
                  <a:lnTo>
                    <a:pt x="28085" y="9153316"/>
                  </a:lnTo>
                  <a:lnTo>
                    <a:pt x="7535" y="9122843"/>
                  </a:lnTo>
                  <a:lnTo>
                    <a:pt x="0" y="9085526"/>
                  </a:lnTo>
                  <a:lnTo>
                    <a:pt x="0" y="95895"/>
                  </a:lnTo>
                  <a:close/>
                </a:path>
              </a:pathLst>
            </a:custGeom>
            <a:grpFill/>
            <a:ln w="3175">
              <a:solidFill>
                <a:srgbClr val="4471C4"/>
              </a:solidFill>
            </a:ln>
          </p:spPr>
          <p:txBody>
            <a:bodyPr wrap="square" lIns="0" tIns="0" rIns="0" bIns="0" rtlCol="0"/>
            <a:lstStyle/>
            <a:p>
              <a:pPr defTabSz="415869"/>
              <a:endParaRPr sz="819" kern="0" dirty="0"/>
            </a:p>
          </p:txBody>
        </p:sp>
      </p:grpSp>
      <p:sp>
        <p:nvSpPr>
          <p:cNvPr id="378" name="object 15">
            <a:extLst>
              <a:ext uri="{FF2B5EF4-FFF2-40B4-BE49-F238E27FC236}">
                <a16:creationId xmlns:a16="http://schemas.microsoft.com/office/drawing/2014/main" id="{D51229C3-2FCB-D530-F57F-CF61503A81EB}"/>
              </a:ext>
            </a:extLst>
          </p:cNvPr>
          <p:cNvSpPr txBox="1"/>
          <p:nvPr/>
        </p:nvSpPr>
        <p:spPr>
          <a:xfrm>
            <a:off x="47451" y="1608421"/>
            <a:ext cx="2174516" cy="108535"/>
          </a:xfrm>
          <a:prstGeom prst="rect">
            <a:avLst/>
          </a:prstGeom>
          <a:solidFill>
            <a:srgbClr val="FFFFFF">
              <a:alpha val="78000"/>
            </a:srgbClr>
          </a:solidFill>
          <a:ln w="17451">
            <a:solidFill>
              <a:schemeClr val="accent6">
                <a:lumMod val="75000"/>
              </a:schemeClr>
            </a:solidFill>
          </a:ln>
        </p:spPr>
        <p:txBody>
          <a:bodyPr vert="horz" wrap="square" lIns="0" tIns="12997" rIns="0" bIns="0" rtlCol="0">
            <a:spAutoFit/>
          </a:bodyPr>
          <a:lstStyle/>
          <a:p>
            <a:pPr algn="ctr" defTabSz="415869">
              <a:spcBef>
                <a:spcPts val="102"/>
              </a:spcBef>
            </a:pPr>
            <a:r>
              <a:rPr lang="en-US" sz="620" b="1" kern="0" spc="-5" dirty="0">
                <a:latin typeface="Arial"/>
                <a:cs typeface="Arial"/>
              </a:rPr>
              <a:t>Abstract </a:t>
            </a:r>
            <a:endParaRPr sz="620" kern="0" dirty="0">
              <a:latin typeface="Arial"/>
              <a:cs typeface="Arial"/>
            </a:endParaRPr>
          </a:p>
        </p:txBody>
      </p:sp>
      <p:sp>
        <p:nvSpPr>
          <p:cNvPr id="379" name="object 16">
            <a:extLst>
              <a:ext uri="{FF2B5EF4-FFF2-40B4-BE49-F238E27FC236}">
                <a16:creationId xmlns:a16="http://schemas.microsoft.com/office/drawing/2014/main" id="{326028EC-0AE5-A180-06B2-46A63BFC52D5}"/>
              </a:ext>
            </a:extLst>
          </p:cNvPr>
          <p:cNvSpPr txBox="1"/>
          <p:nvPr/>
        </p:nvSpPr>
        <p:spPr>
          <a:xfrm>
            <a:off x="124688" y="1797602"/>
            <a:ext cx="2040636" cy="1221597"/>
          </a:xfrm>
          <a:prstGeom prst="rect">
            <a:avLst/>
          </a:prstGeom>
        </p:spPr>
        <p:txBody>
          <a:bodyPr vert="horz" wrap="square" lIns="0" tIns="25127" rIns="0" bIns="0" rtlCol="0">
            <a:spAutoFit/>
          </a:bodyPr>
          <a:lstStyle/>
          <a:p>
            <a:pPr marL="5487" defTabSz="415869">
              <a:spcBef>
                <a:spcPts val="197"/>
              </a:spcBef>
              <a:tabLst>
                <a:tab pos="112631" algn="l"/>
                <a:tab pos="113209" algn="l"/>
              </a:tabLst>
            </a:pPr>
            <a:r>
              <a:rPr lang="en-US" sz="620" kern="0" dirty="0">
                <a:latin typeface="Arial"/>
                <a:cs typeface="Arial"/>
              </a:rPr>
              <a:t>Spam, in its various forms from unsolicited ads to phishing scams, is a widespread issue that threatens online communication security, necessitating robust detection systems that transcend language and cultural barriers. Various government departments handle requests based on the issue.</a:t>
            </a:r>
          </a:p>
          <a:p>
            <a:pPr marL="5487" defTabSz="415869">
              <a:spcBef>
                <a:spcPts val="197"/>
              </a:spcBef>
              <a:tabLst>
                <a:tab pos="112631" algn="l"/>
                <a:tab pos="113209" algn="l"/>
              </a:tabLst>
            </a:pPr>
            <a:r>
              <a:rPr lang="en-US" sz="620" kern="0" dirty="0">
                <a:latin typeface="Arial"/>
                <a:cs typeface="Arial"/>
              </a:rPr>
              <a:t>The global linguistic diversity poses a challenge to traditional spam filtering methods, which are primarily designed for English-speaking users.</a:t>
            </a:r>
          </a:p>
          <a:p>
            <a:pPr marL="5487" defTabSz="415869">
              <a:spcBef>
                <a:spcPts val="197"/>
              </a:spcBef>
              <a:tabLst>
                <a:tab pos="112631" algn="l"/>
                <a:tab pos="113209" algn="l"/>
              </a:tabLst>
            </a:pPr>
            <a:r>
              <a:rPr lang="en-US" sz="620" kern="0" dirty="0">
                <a:latin typeface="Arial"/>
                <a:cs typeface="Arial"/>
              </a:rPr>
              <a:t>The goal is to understand linguistic and cultural setting across multiple languages to effectively identify spam filter.</a:t>
            </a:r>
          </a:p>
        </p:txBody>
      </p:sp>
      <p:sp>
        <p:nvSpPr>
          <p:cNvPr id="380" name="object 19">
            <a:extLst>
              <a:ext uri="{FF2B5EF4-FFF2-40B4-BE49-F238E27FC236}">
                <a16:creationId xmlns:a16="http://schemas.microsoft.com/office/drawing/2014/main" id="{8C360A60-78C5-F1F0-B645-0885A600E868}"/>
              </a:ext>
            </a:extLst>
          </p:cNvPr>
          <p:cNvSpPr txBox="1"/>
          <p:nvPr/>
        </p:nvSpPr>
        <p:spPr>
          <a:xfrm>
            <a:off x="47794" y="3061752"/>
            <a:ext cx="2174805" cy="108825"/>
          </a:xfrm>
          <a:prstGeom prst="rect">
            <a:avLst/>
          </a:prstGeom>
          <a:solidFill>
            <a:srgbClr val="FFFFFF">
              <a:alpha val="78000"/>
            </a:srgbClr>
          </a:solidFill>
          <a:ln w="17451">
            <a:solidFill>
              <a:schemeClr val="accent6">
                <a:lumMod val="75000"/>
              </a:schemeClr>
            </a:solidFill>
          </a:ln>
        </p:spPr>
        <p:txBody>
          <a:bodyPr vert="horz" wrap="square" lIns="0" tIns="13285" rIns="0" bIns="0" rtlCol="0">
            <a:spAutoFit/>
          </a:bodyPr>
          <a:lstStyle/>
          <a:p>
            <a:pPr marL="203891" algn="ctr" defTabSz="415869">
              <a:spcBef>
                <a:spcPts val="104"/>
              </a:spcBef>
            </a:pPr>
            <a:r>
              <a:rPr lang="en-US" sz="620" b="1" kern="0" dirty="0">
                <a:latin typeface="Arial"/>
                <a:cs typeface="Arial"/>
              </a:rPr>
              <a:t>Introduction </a:t>
            </a:r>
            <a:endParaRPr sz="620" kern="0" dirty="0">
              <a:latin typeface="Arial"/>
              <a:cs typeface="Arial"/>
            </a:endParaRPr>
          </a:p>
        </p:txBody>
      </p:sp>
      <p:sp>
        <p:nvSpPr>
          <p:cNvPr id="381" name="object 20">
            <a:extLst>
              <a:ext uri="{FF2B5EF4-FFF2-40B4-BE49-F238E27FC236}">
                <a16:creationId xmlns:a16="http://schemas.microsoft.com/office/drawing/2014/main" id="{3BF93F7F-D912-5FA2-3864-41C05E0F6CAE}"/>
              </a:ext>
            </a:extLst>
          </p:cNvPr>
          <p:cNvSpPr txBox="1"/>
          <p:nvPr/>
        </p:nvSpPr>
        <p:spPr>
          <a:xfrm>
            <a:off x="52218" y="4500387"/>
            <a:ext cx="2186358" cy="108825"/>
          </a:xfrm>
          <a:prstGeom prst="rect">
            <a:avLst/>
          </a:prstGeom>
          <a:solidFill>
            <a:srgbClr val="FFFFFF">
              <a:alpha val="78000"/>
            </a:srgbClr>
          </a:solidFill>
          <a:ln w="17451">
            <a:solidFill>
              <a:schemeClr val="accent6">
                <a:lumMod val="75000"/>
              </a:schemeClr>
            </a:solidFill>
            <a:extLst>
              <a:ext uri="{C807C97D-BFC1-408E-A445-0C87EB9F89A2}">
                <ask:lineSketchStyleProps xmlns:ask="http://schemas.microsoft.com/office/drawing/2018/sketchyshapes" sd="1219033472">
                  <a:custGeom>
                    <a:avLst/>
                    <a:gdLst>
                      <a:gd name="connsiteX0" fmla="*/ 0 w 2186358"/>
                      <a:gd name="connsiteY0" fmla="*/ 0 h 104337"/>
                      <a:gd name="connsiteX1" fmla="*/ 2186358 w 2186358"/>
                      <a:gd name="connsiteY1" fmla="*/ 0 h 104337"/>
                      <a:gd name="connsiteX2" fmla="*/ 2186358 w 2186358"/>
                      <a:gd name="connsiteY2" fmla="*/ 104337 h 104337"/>
                      <a:gd name="connsiteX3" fmla="*/ 0 w 2186358"/>
                      <a:gd name="connsiteY3" fmla="*/ 104337 h 104337"/>
                      <a:gd name="connsiteX4" fmla="*/ 0 w 2186358"/>
                      <a:gd name="connsiteY4" fmla="*/ 0 h 104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6358" h="104337" fill="none" extrusionOk="0">
                        <a:moveTo>
                          <a:pt x="0" y="0"/>
                        </a:moveTo>
                        <a:cubicBezTo>
                          <a:pt x="566703" y="-49533"/>
                          <a:pt x="1783470" y="-14809"/>
                          <a:pt x="2186358" y="0"/>
                        </a:cubicBezTo>
                        <a:cubicBezTo>
                          <a:pt x="2191617" y="37752"/>
                          <a:pt x="2195274" y="62960"/>
                          <a:pt x="2186358" y="104337"/>
                        </a:cubicBezTo>
                        <a:cubicBezTo>
                          <a:pt x="1115361" y="56106"/>
                          <a:pt x="634779" y="188792"/>
                          <a:pt x="0" y="104337"/>
                        </a:cubicBezTo>
                        <a:cubicBezTo>
                          <a:pt x="6969" y="56081"/>
                          <a:pt x="-2307" y="36017"/>
                          <a:pt x="0" y="0"/>
                        </a:cubicBezTo>
                        <a:close/>
                      </a:path>
                      <a:path w="2186358" h="104337" stroke="0" extrusionOk="0">
                        <a:moveTo>
                          <a:pt x="0" y="0"/>
                        </a:moveTo>
                        <a:cubicBezTo>
                          <a:pt x="938858" y="118645"/>
                          <a:pt x="1108124" y="116012"/>
                          <a:pt x="2186358" y="0"/>
                        </a:cubicBezTo>
                        <a:cubicBezTo>
                          <a:pt x="2179713" y="49792"/>
                          <a:pt x="2193686" y="72002"/>
                          <a:pt x="2186358" y="104337"/>
                        </a:cubicBezTo>
                        <a:cubicBezTo>
                          <a:pt x="1731937" y="238937"/>
                          <a:pt x="238798" y="-52859"/>
                          <a:pt x="0" y="104337"/>
                        </a:cubicBezTo>
                        <a:cubicBezTo>
                          <a:pt x="-5773" y="80687"/>
                          <a:pt x="716" y="40623"/>
                          <a:pt x="0" y="0"/>
                        </a:cubicBezTo>
                        <a:close/>
                      </a:path>
                    </a:pathLst>
                  </a:custGeom>
                  <ask:type>
                    <ask:lineSketchNone/>
                  </ask:type>
                </ask:lineSketchStyleProps>
              </a:ext>
            </a:extLst>
          </a:ln>
          <a:effectLst>
            <a:outerShdw sx="1000" sy="1000" algn="ctr" rotWithShape="0">
              <a:schemeClr val="bg1"/>
            </a:outerShdw>
            <a:softEdge rad="0"/>
          </a:effectLst>
        </p:spPr>
        <p:txBody>
          <a:bodyPr vert="horz" wrap="square" lIns="0" tIns="13285" rIns="0" bIns="0" rtlCol="0">
            <a:spAutoFit/>
          </a:bodyPr>
          <a:lstStyle/>
          <a:p>
            <a:pPr algn="ctr" defTabSz="415869">
              <a:spcBef>
                <a:spcPts val="104"/>
              </a:spcBef>
            </a:pPr>
            <a:r>
              <a:rPr sz="620" b="1" kern="0" dirty="0">
                <a:latin typeface="Arial"/>
                <a:cs typeface="Arial"/>
              </a:rPr>
              <a:t>Data</a:t>
            </a:r>
            <a:r>
              <a:rPr sz="620" b="1" kern="0" spc="11" dirty="0">
                <a:latin typeface="Arial"/>
                <a:cs typeface="Arial"/>
              </a:rPr>
              <a:t> </a:t>
            </a:r>
            <a:r>
              <a:rPr lang="en-US" sz="620" b="1" kern="0" spc="-5" dirty="0">
                <a:latin typeface="Arial"/>
                <a:cs typeface="Arial"/>
              </a:rPr>
              <a:t>C</a:t>
            </a:r>
            <a:r>
              <a:rPr sz="620" b="1" kern="0" spc="-5" dirty="0">
                <a:latin typeface="Arial"/>
                <a:cs typeface="Arial"/>
              </a:rPr>
              <a:t>ollection</a:t>
            </a:r>
            <a:endParaRPr sz="620" kern="0" dirty="0">
              <a:latin typeface="Arial"/>
              <a:cs typeface="Arial"/>
            </a:endParaRPr>
          </a:p>
        </p:txBody>
      </p:sp>
      <p:sp>
        <p:nvSpPr>
          <p:cNvPr id="382" name="object 21">
            <a:extLst>
              <a:ext uri="{FF2B5EF4-FFF2-40B4-BE49-F238E27FC236}">
                <a16:creationId xmlns:a16="http://schemas.microsoft.com/office/drawing/2014/main" id="{1F0ACF08-E420-9A9E-C360-BF3812D81E64}"/>
              </a:ext>
            </a:extLst>
          </p:cNvPr>
          <p:cNvSpPr txBox="1"/>
          <p:nvPr/>
        </p:nvSpPr>
        <p:spPr>
          <a:xfrm>
            <a:off x="106913" y="4662436"/>
            <a:ext cx="1984923" cy="845772"/>
          </a:xfrm>
          <a:prstGeom prst="rect">
            <a:avLst/>
          </a:prstGeom>
        </p:spPr>
        <p:txBody>
          <a:bodyPr vert="horz" wrap="square" lIns="0" tIns="5488" rIns="0" bIns="0" rtlCol="0">
            <a:spAutoFit/>
          </a:bodyPr>
          <a:lstStyle/>
          <a:p>
            <a:pPr marL="5487" defTabSz="415869">
              <a:spcBef>
                <a:spcPts val="197"/>
              </a:spcBef>
              <a:tabLst>
                <a:tab pos="112631" algn="l"/>
                <a:tab pos="113209" algn="l"/>
              </a:tabLst>
            </a:pPr>
            <a:r>
              <a:rPr lang="en-US" sz="620" kern="0" dirty="0">
                <a:latin typeface="Arial"/>
                <a:cs typeface="Arial"/>
              </a:rPr>
              <a:t>The Multilingual Spam Detection use large and diverse dataset to recognize spam in a variety of languages.</a:t>
            </a:r>
          </a:p>
          <a:p>
            <a:pPr marL="5487" defTabSz="415869">
              <a:spcBef>
                <a:spcPts val="197"/>
              </a:spcBef>
              <a:tabLst>
                <a:tab pos="112631" algn="l"/>
                <a:tab pos="113209" algn="l"/>
              </a:tabLst>
            </a:pPr>
            <a:r>
              <a:rPr lang="en-US" sz="620" kern="0" dirty="0">
                <a:latin typeface="Arial"/>
                <a:cs typeface="Arial"/>
              </a:rPr>
              <a:t>The dataset include wide range of languages ,such as Hindi , English , French and German in text message format.</a:t>
            </a:r>
          </a:p>
          <a:p>
            <a:pPr marL="5487" defTabSz="415869">
              <a:spcBef>
                <a:spcPts val="197"/>
              </a:spcBef>
              <a:tabLst>
                <a:tab pos="112631" algn="l"/>
                <a:tab pos="113209" algn="l"/>
              </a:tabLst>
            </a:pPr>
            <a:r>
              <a:rPr lang="en-US" sz="620" kern="0" dirty="0">
                <a:latin typeface="Arial"/>
                <a:cs typeface="Arial"/>
              </a:rPr>
              <a:t>The dataset has Target variable as label as ham and spam with four textual language data </a:t>
            </a:r>
          </a:p>
          <a:p>
            <a:pPr marL="5487" defTabSz="415869">
              <a:spcBef>
                <a:spcPts val="197"/>
              </a:spcBef>
              <a:tabLst>
                <a:tab pos="112631" algn="l"/>
                <a:tab pos="113209" algn="l"/>
              </a:tabLst>
            </a:pPr>
            <a:endParaRPr lang="en-US" sz="620" kern="0" dirty="0">
              <a:latin typeface="Arial"/>
              <a:cs typeface="Arial"/>
            </a:endParaRPr>
          </a:p>
        </p:txBody>
      </p:sp>
      <p:sp>
        <p:nvSpPr>
          <p:cNvPr id="383" name="object 24">
            <a:extLst>
              <a:ext uri="{FF2B5EF4-FFF2-40B4-BE49-F238E27FC236}">
                <a16:creationId xmlns:a16="http://schemas.microsoft.com/office/drawing/2014/main" id="{BD3B08BF-5836-53CB-6431-7328C5D0D1F8}"/>
              </a:ext>
            </a:extLst>
          </p:cNvPr>
          <p:cNvSpPr txBox="1"/>
          <p:nvPr/>
        </p:nvSpPr>
        <p:spPr>
          <a:xfrm>
            <a:off x="2327894" y="1597537"/>
            <a:ext cx="2174805" cy="108535"/>
          </a:xfrm>
          <a:prstGeom prst="rect">
            <a:avLst/>
          </a:prstGeom>
          <a:solidFill>
            <a:schemeClr val="bg1">
              <a:alpha val="78097"/>
            </a:schemeClr>
          </a:solidFill>
          <a:ln w="17451">
            <a:solidFill>
              <a:schemeClr val="accent6">
                <a:lumMod val="75000"/>
              </a:schemeClr>
            </a:solidFill>
          </a:ln>
        </p:spPr>
        <p:txBody>
          <a:bodyPr vert="horz" wrap="square" lIns="0" tIns="12997" rIns="0" bIns="0" rtlCol="0">
            <a:spAutoFit/>
          </a:bodyPr>
          <a:lstStyle/>
          <a:p>
            <a:pPr marL="289" algn="ctr" defTabSz="415869">
              <a:spcBef>
                <a:spcPts val="102"/>
              </a:spcBef>
            </a:pPr>
            <a:r>
              <a:rPr lang="en-US" sz="620" b="1" kern="0" dirty="0">
                <a:latin typeface="Arial"/>
                <a:cs typeface="Arial"/>
              </a:rPr>
              <a:t>Word cloud for text </a:t>
            </a:r>
            <a:endParaRPr lang="en-US" sz="620" kern="0" dirty="0">
              <a:latin typeface="Arial"/>
              <a:cs typeface="Arial"/>
            </a:endParaRPr>
          </a:p>
        </p:txBody>
      </p:sp>
      <p:sp>
        <p:nvSpPr>
          <p:cNvPr id="384" name="object 25">
            <a:extLst>
              <a:ext uri="{FF2B5EF4-FFF2-40B4-BE49-F238E27FC236}">
                <a16:creationId xmlns:a16="http://schemas.microsoft.com/office/drawing/2014/main" id="{F1F60EA6-89CE-289F-71ED-B2959FB6FA1D}"/>
              </a:ext>
            </a:extLst>
          </p:cNvPr>
          <p:cNvSpPr txBox="1"/>
          <p:nvPr/>
        </p:nvSpPr>
        <p:spPr>
          <a:xfrm>
            <a:off x="3586102" y="1788100"/>
            <a:ext cx="838267" cy="389236"/>
          </a:xfrm>
          <a:prstGeom prst="rect">
            <a:avLst/>
          </a:prstGeom>
        </p:spPr>
        <p:txBody>
          <a:bodyPr vert="horz" wrap="square" lIns="0" tIns="5488" rIns="0" bIns="0" rtlCol="0">
            <a:spAutoFit/>
          </a:bodyPr>
          <a:lstStyle/>
          <a:p>
            <a:pPr marL="5487" marR="2310" defTabSz="415869">
              <a:lnSpc>
                <a:spcPct val="101499"/>
              </a:lnSpc>
              <a:spcBef>
                <a:spcPts val="43"/>
              </a:spcBef>
              <a:tabLst>
                <a:tab pos="112631" algn="l"/>
                <a:tab pos="113209" algn="l"/>
              </a:tabLst>
            </a:pPr>
            <a:r>
              <a:rPr lang="en-US" sz="500" kern="0" dirty="0">
                <a:latin typeface="Arial"/>
                <a:cs typeface="Arial"/>
              </a:rPr>
              <a:t>The word cloud for English text where “now” ,”U” , “will”, “call"," go” etc. are prominently used in spam messages  </a:t>
            </a:r>
          </a:p>
        </p:txBody>
      </p:sp>
      <p:sp>
        <p:nvSpPr>
          <p:cNvPr id="386" name="object 27">
            <a:extLst>
              <a:ext uri="{FF2B5EF4-FFF2-40B4-BE49-F238E27FC236}">
                <a16:creationId xmlns:a16="http://schemas.microsoft.com/office/drawing/2014/main" id="{F913F449-DFC5-362B-68CD-53D4628860E9}"/>
              </a:ext>
            </a:extLst>
          </p:cNvPr>
          <p:cNvSpPr txBox="1"/>
          <p:nvPr/>
        </p:nvSpPr>
        <p:spPr>
          <a:xfrm>
            <a:off x="6883302" y="5430625"/>
            <a:ext cx="2166718" cy="108825"/>
          </a:xfrm>
          <a:prstGeom prst="rect">
            <a:avLst/>
          </a:prstGeom>
          <a:solidFill>
            <a:srgbClr val="FFFFFF">
              <a:alpha val="77535"/>
            </a:srgbClr>
          </a:solidFill>
          <a:ln w="17451">
            <a:solidFill>
              <a:schemeClr val="accent6">
                <a:lumMod val="75000"/>
              </a:schemeClr>
            </a:solidFill>
          </a:ln>
        </p:spPr>
        <p:txBody>
          <a:bodyPr vert="horz" wrap="square" lIns="0" tIns="13285" rIns="0" bIns="0" rtlCol="0">
            <a:spAutoFit/>
          </a:bodyPr>
          <a:lstStyle/>
          <a:p>
            <a:pPr algn="ctr" defTabSz="415869">
              <a:spcBef>
                <a:spcPts val="104"/>
              </a:spcBef>
            </a:pPr>
            <a:r>
              <a:rPr sz="620" b="1" kern="0" spc="-5" dirty="0">
                <a:latin typeface="Arial"/>
                <a:cs typeface="Arial"/>
              </a:rPr>
              <a:t>References</a:t>
            </a:r>
            <a:endParaRPr sz="620" kern="0" dirty="0">
              <a:latin typeface="Arial"/>
              <a:cs typeface="Arial"/>
            </a:endParaRPr>
          </a:p>
        </p:txBody>
      </p:sp>
      <p:sp>
        <p:nvSpPr>
          <p:cNvPr id="394" name="object 49">
            <a:extLst>
              <a:ext uri="{FF2B5EF4-FFF2-40B4-BE49-F238E27FC236}">
                <a16:creationId xmlns:a16="http://schemas.microsoft.com/office/drawing/2014/main" id="{21D0B256-65D8-B7B4-EB79-1F83F0674EC9}"/>
              </a:ext>
            </a:extLst>
          </p:cNvPr>
          <p:cNvSpPr txBox="1"/>
          <p:nvPr/>
        </p:nvSpPr>
        <p:spPr>
          <a:xfrm>
            <a:off x="2327649" y="5086517"/>
            <a:ext cx="2174805" cy="108825"/>
          </a:xfrm>
          <a:prstGeom prst="rect">
            <a:avLst/>
          </a:prstGeom>
          <a:solidFill>
            <a:srgbClr val="FFFFFF">
              <a:alpha val="78000"/>
            </a:srgbClr>
          </a:solidFill>
          <a:ln w="17451">
            <a:solidFill>
              <a:schemeClr val="accent6">
                <a:lumMod val="75000"/>
              </a:schemeClr>
            </a:solidFill>
          </a:ln>
        </p:spPr>
        <p:txBody>
          <a:bodyPr vert="horz" wrap="square" lIns="0" tIns="13285" rIns="0" bIns="0" rtlCol="0">
            <a:spAutoFit/>
          </a:bodyPr>
          <a:lstStyle/>
          <a:p>
            <a:pPr algn="ctr" defTabSz="415869">
              <a:spcBef>
                <a:spcPts val="102"/>
              </a:spcBef>
            </a:pPr>
            <a:r>
              <a:rPr lang="en-US" sz="620" b="1" kern="0" dirty="0">
                <a:latin typeface="Arial"/>
                <a:cs typeface="Arial"/>
              </a:rPr>
              <a:t>Feature Extraction</a:t>
            </a:r>
          </a:p>
        </p:txBody>
      </p:sp>
      <p:sp>
        <p:nvSpPr>
          <p:cNvPr id="396" name="object 55">
            <a:extLst>
              <a:ext uri="{FF2B5EF4-FFF2-40B4-BE49-F238E27FC236}">
                <a16:creationId xmlns:a16="http://schemas.microsoft.com/office/drawing/2014/main" id="{2350FE38-FEBE-6085-2C41-0C7934CE19F1}"/>
              </a:ext>
            </a:extLst>
          </p:cNvPr>
          <p:cNvSpPr txBox="1"/>
          <p:nvPr/>
        </p:nvSpPr>
        <p:spPr>
          <a:xfrm>
            <a:off x="6866038" y="3851447"/>
            <a:ext cx="2174805" cy="108535"/>
          </a:xfrm>
          <a:prstGeom prst="rect">
            <a:avLst/>
          </a:prstGeom>
          <a:solidFill>
            <a:srgbClr val="FFFFFF">
              <a:alpha val="77809"/>
            </a:srgbClr>
          </a:solidFill>
          <a:ln w="17451">
            <a:solidFill>
              <a:schemeClr val="accent6">
                <a:lumMod val="75000"/>
              </a:schemeClr>
            </a:solidFill>
          </a:ln>
        </p:spPr>
        <p:txBody>
          <a:bodyPr vert="horz" wrap="square" lIns="0" tIns="12997" rIns="0" bIns="0" rtlCol="0">
            <a:spAutoFit/>
          </a:bodyPr>
          <a:lstStyle/>
          <a:p>
            <a:pPr marL="289" algn="ctr" defTabSz="415869">
              <a:spcBef>
                <a:spcPts val="102"/>
              </a:spcBef>
            </a:pPr>
            <a:r>
              <a:rPr sz="620" b="1" kern="0" spc="-5" dirty="0">
                <a:latin typeface="Arial"/>
                <a:cs typeface="Arial"/>
              </a:rPr>
              <a:t>Conclusion</a:t>
            </a:r>
            <a:r>
              <a:rPr lang="en-US" sz="620" b="1" kern="0" spc="-5" dirty="0">
                <a:latin typeface="Arial"/>
                <a:cs typeface="Arial"/>
              </a:rPr>
              <a:t> &amp; Future Work</a:t>
            </a:r>
            <a:endParaRPr sz="620" kern="0" dirty="0">
              <a:latin typeface="Arial"/>
              <a:cs typeface="Arial"/>
            </a:endParaRPr>
          </a:p>
        </p:txBody>
      </p:sp>
      <p:sp>
        <p:nvSpPr>
          <p:cNvPr id="409" name="object 20">
            <a:extLst>
              <a:ext uri="{FF2B5EF4-FFF2-40B4-BE49-F238E27FC236}">
                <a16:creationId xmlns:a16="http://schemas.microsoft.com/office/drawing/2014/main" id="{68276CE9-C03A-5094-3035-D16338095AAD}"/>
              </a:ext>
            </a:extLst>
          </p:cNvPr>
          <p:cNvSpPr txBox="1"/>
          <p:nvPr/>
        </p:nvSpPr>
        <p:spPr>
          <a:xfrm>
            <a:off x="75806" y="5522904"/>
            <a:ext cx="2186358" cy="108825"/>
          </a:xfrm>
          <a:prstGeom prst="rect">
            <a:avLst/>
          </a:prstGeom>
          <a:solidFill>
            <a:srgbClr val="FFFFFF">
              <a:alpha val="78000"/>
            </a:srgbClr>
          </a:solidFill>
          <a:ln w="17451">
            <a:solidFill>
              <a:schemeClr val="accent6">
                <a:lumMod val="75000"/>
              </a:schemeClr>
            </a:solidFill>
          </a:ln>
        </p:spPr>
        <p:txBody>
          <a:bodyPr vert="horz" wrap="square" lIns="0" tIns="13285" rIns="0" bIns="0" rtlCol="0">
            <a:spAutoFit/>
          </a:bodyPr>
          <a:lstStyle/>
          <a:p>
            <a:pPr algn="ctr" defTabSz="415869">
              <a:spcBef>
                <a:spcPts val="104"/>
              </a:spcBef>
            </a:pPr>
            <a:r>
              <a:rPr lang="en-US" sz="620" b="1" kern="0" dirty="0">
                <a:latin typeface="Arial"/>
                <a:cs typeface="Arial"/>
              </a:rPr>
              <a:t>Distribution of spam VS non- spam</a:t>
            </a:r>
            <a:endParaRPr sz="620" b="1" kern="0" dirty="0">
              <a:latin typeface="Arial"/>
              <a:cs typeface="Arial"/>
            </a:endParaRPr>
          </a:p>
        </p:txBody>
      </p:sp>
      <p:pic>
        <p:nvPicPr>
          <p:cNvPr id="3" name="Picture 2">
            <a:extLst>
              <a:ext uri="{FF2B5EF4-FFF2-40B4-BE49-F238E27FC236}">
                <a16:creationId xmlns:a16="http://schemas.microsoft.com/office/drawing/2014/main" id="{CFE3DB2D-0077-9E1B-C321-2C16C5837C5A}"/>
              </a:ext>
            </a:extLst>
          </p:cNvPr>
          <p:cNvPicPr>
            <a:picLocks noChangeAspect="1"/>
          </p:cNvPicPr>
          <p:nvPr/>
        </p:nvPicPr>
        <p:blipFill>
          <a:blip r:embed="rId6"/>
          <a:stretch>
            <a:fillRect/>
          </a:stretch>
        </p:blipFill>
        <p:spPr>
          <a:xfrm rot="10800000" flipH="1" flipV="1">
            <a:off x="124688" y="5756657"/>
            <a:ext cx="1984923" cy="935818"/>
          </a:xfrm>
          <a:prstGeom prst="rect">
            <a:avLst/>
          </a:prstGeom>
        </p:spPr>
      </p:pic>
      <p:pic>
        <p:nvPicPr>
          <p:cNvPr id="4" name="Picture 3">
            <a:extLst>
              <a:ext uri="{FF2B5EF4-FFF2-40B4-BE49-F238E27FC236}">
                <a16:creationId xmlns:a16="http://schemas.microsoft.com/office/drawing/2014/main" id="{BA9C5C80-F04B-37C5-C011-A4CA97774EEA}"/>
              </a:ext>
            </a:extLst>
          </p:cNvPr>
          <p:cNvPicPr>
            <a:picLocks noChangeAspect="1"/>
          </p:cNvPicPr>
          <p:nvPr/>
        </p:nvPicPr>
        <p:blipFill>
          <a:blip r:embed="rId7"/>
          <a:stretch>
            <a:fillRect/>
          </a:stretch>
        </p:blipFill>
        <p:spPr>
          <a:xfrm>
            <a:off x="2331381" y="1723857"/>
            <a:ext cx="838268" cy="422264"/>
          </a:xfrm>
          <a:prstGeom prst="rect">
            <a:avLst/>
          </a:prstGeom>
        </p:spPr>
      </p:pic>
      <p:pic>
        <p:nvPicPr>
          <p:cNvPr id="5" name="Picture 4" descr="A close up of words&#10;&#10;Description automatically generated">
            <a:extLst>
              <a:ext uri="{FF2B5EF4-FFF2-40B4-BE49-F238E27FC236}">
                <a16:creationId xmlns:a16="http://schemas.microsoft.com/office/drawing/2014/main" id="{EF58760B-7159-0608-E396-D4CDD53D2C34}"/>
              </a:ext>
            </a:extLst>
          </p:cNvPr>
          <p:cNvPicPr>
            <a:picLocks noChangeAspect="1"/>
          </p:cNvPicPr>
          <p:nvPr/>
        </p:nvPicPr>
        <p:blipFill>
          <a:blip r:embed="rId8"/>
          <a:stretch>
            <a:fillRect/>
          </a:stretch>
        </p:blipFill>
        <p:spPr>
          <a:xfrm flipV="1">
            <a:off x="2341892" y="2163906"/>
            <a:ext cx="827757" cy="422265"/>
          </a:xfrm>
          <a:prstGeom prst="rect">
            <a:avLst/>
          </a:prstGeom>
        </p:spPr>
      </p:pic>
      <p:pic>
        <p:nvPicPr>
          <p:cNvPr id="6" name="Picture 5" descr="A close up of words&#10;&#10;Description automatically generated">
            <a:extLst>
              <a:ext uri="{FF2B5EF4-FFF2-40B4-BE49-F238E27FC236}">
                <a16:creationId xmlns:a16="http://schemas.microsoft.com/office/drawing/2014/main" id="{4E3FB9AB-CFB1-2C54-4E8C-1D739EFA0CDA}"/>
              </a:ext>
            </a:extLst>
          </p:cNvPr>
          <p:cNvPicPr>
            <a:picLocks noChangeAspect="1"/>
          </p:cNvPicPr>
          <p:nvPr/>
        </p:nvPicPr>
        <p:blipFill>
          <a:blip r:embed="rId9"/>
          <a:stretch>
            <a:fillRect/>
          </a:stretch>
        </p:blipFill>
        <p:spPr>
          <a:xfrm>
            <a:off x="2343128" y="2633063"/>
            <a:ext cx="840191" cy="417320"/>
          </a:xfrm>
          <a:prstGeom prst="rect">
            <a:avLst/>
          </a:prstGeom>
        </p:spPr>
      </p:pic>
      <p:sp>
        <p:nvSpPr>
          <p:cNvPr id="7" name="Right Arrow 6">
            <a:extLst>
              <a:ext uri="{FF2B5EF4-FFF2-40B4-BE49-F238E27FC236}">
                <a16:creationId xmlns:a16="http://schemas.microsoft.com/office/drawing/2014/main" id="{20249DEB-4C1A-B7D3-94C0-B27869FA1C76}"/>
              </a:ext>
            </a:extLst>
          </p:cNvPr>
          <p:cNvSpPr/>
          <p:nvPr/>
        </p:nvSpPr>
        <p:spPr>
          <a:xfrm>
            <a:off x="3303073" y="1914449"/>
            <a:ext cx="165016" cy="7321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DDDD83FA-C659-BDD2-59B8-F7F3DB952AF1}"/>
              </a:ext>
            </a:extLst>
          </p:cNvPr>
          <p:cNvSpPr/>
          <p:nvPr/>
        </p:nvSpPr>
        <p:spPr>
          <a:xfrm>
            <a:off x="3300367" y="2369891"/>
            <a:ext cx="180370" cy="501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ight Arrow 8">
            <a:extLst>
              <a:ext uri="{FF2B5EF4-FFF2-40B4-BE49-F238E27FC236}">
                <a16:creationId xmlns:a16="http://schemas.microsoft.com/office/drawing/2014/main" id="{B0D40123-BF38-CCE6-997F-EEF357A1D698}"/>
              </a:ext>
            </a:extLst>
          </p:cNvPr>
          <p:cNvSpPr/>
          <p:nvPr/>
        </p:nvSpPr>
        <p:spPr>
          <a:xfrm>
            <a:off x="3315721" y="2808763"/>
            <a:ext cx="180370" cy="5010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bject 25">
            <a:extLst>
              <a:ext uri="{FF2B5EF4-FFF2-40B4-BE49-F238E27FC236}">
                <a16:creationId xmlns:a16="http://schemas.microsoft.com/office/drawing/2014/main" id="{18EB8E71-EA80-EF2F-4DEF-75715E12F6D9}"/>
              </a:ext>
            </a:extLst>
          </p:cNvPr>
          <p:cNvSpPr txBox="1"/>
          <p:nvPr/>
        </p:nvSpPr>
        <p:spPr>
          <a:xfrm>
            <a:off x="3598785" y="2257655"/>
            <a:ext cx="838267" cy="389236"/>
          </a:xfrm>
          <a:prstGeom prst="rect">
            <a:avLst/>
          </a:prstGeom>
        </p:spPr>
        <p:txBody>
          <a:bodyPr vert="horz" wrap="square" lIns="0" tIns="5488" rIns="0" bIns="0" rtlCol="0">
            <a:spAutoFit/>
          </a:bodyPr>
          <a:lstStyle/>
          <a:p>
            <a:pPr marL="5487" marR="2310" defTabSz="415869">
              <a:lnSpc>
                <a:spcPct val="101499"/>
              </a:lnSpc>
              <a:spcBef>
                <a:spcPts val="43"/>
              </a:spcBef>
              <a:tabLst>
                <a:tab pos="112631" algn="l"/>
                <a:tab pos="113209" algn="l"/>
              </a:tabLst>
            </a:pPr>
            <a:r>
              <a:rPr lang="en-US" sz="500" kern="0" dirty="0">
                <a:latin typeface="Arial"/>
                <a:cs typeface="Arial"/>
              </a:rPr>
              <a:t>The word cloud for French text where “now” ,”U” , “will”, “call", "go” etc. are prominently used in spam messages  </a:t>
            </a:r>
          </a:p>
        </p:txBody>
      </p:sp>
      <p:sp>
        <p:nvSpPr>
          <p:cNvPr id="12" name="object 25">
            <a:extLst>
              <a:ext uri="{FF2B5EF4-FFF2-40B4-BE49-F238E27FC236}">
                <a16:creationId xmlns:a16="http://schemas.microsoft.com/office/drawing/2014/main" id="{4E1F4CD9-A16E-3069-D3C2-2E91820F6183}"/>
              </a:ext>
            </a:extLst>
          </p:cNvPr>
          <p:cNvSpPr txBox="1"/>
          <p:nvPr/>
        </p:nvSpPr>
        <p:spPr>
          <a:xfrm>
            <a:off x="3598785" y="2692927"/>
            <a:ext cx="838267" cy="311523"/>
          </a:xfrm>
          <a:prstGeom prst="rect">
            <a:avLst/>
          </a:prstGeom>
        </p:spPr>
        <p:txBody>
          <a:bodyPr vert="horz" wrap="square" lIns="0" tIns="5488" rIns="0" bIns="0" rtlCol="0">
            <a:spAutoFit/>
          </a:bodyPr>
          <a:lstStyle/>
          <a:p>
            <a:pPr marL="5487" marR="2310" defTabSz="415869">
              <a:lnSpc>
                <a:spcPct val="101499"/>
              </a:lnSpc>
              <a:spcBef>
                <a:spcPts val="43"/>
              </a:spcBef>
              <a:tabLst>
                <a:tab pos="112631" algn="l"/>
                <a:tab pos="113209" algn="l"/>
              </a:tabLst>
            </a:pPr>
            <a:r>
              <a:rPr lang="en-US" sz="500" kern="0" dirty="0">
                <a:latin typeface="Arial"/>
                <a:cs typeface="Arial"/>
              </a:rPr>
              <a:t>The word cloud for German text where “de” ,”e” , “pour”, “a”,”suis” etc. are prominently used in spam messages  </a:t>
            </a:r>
          </a:p>
        </p:txBody>
      </p:sp>
      <p:pic>
        <p:nvPicPr>
          <p:cNvPr id="1026" name="Picture 2">
            <a:extLst>
              <a:ext uri="{FF2B5EF4-FFF2-40B4-BE49-F238E27FC236}">
                <a16:creationId xmlns:a16="http://schemas.microsoft.com/office/drawing/2014/main" id="{4AC0696E-0B60-F639-2E21-261F04B7552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9345" t="-1" b="7933"/>
          <a:stretch/>
        </p:blipFill>
        <p:spPr bwMode="auto">
          <a:xfrm>
            <a:off x="2343128" y="3236971"/>
            <a:ext cx="838268" cy="50681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lose-up of a chart&#10;&#10;Description automatically generated">
            <a:extLst>
              <a:ext uri="{FF2B5EF4-FFF2-40B4-BE49-F238E27FC236}">
                <a16:creationId xmlns:a16="http://schemas.microsoft.com/office/drawing/2014/main" id="{91D87154-DA64-9203-7056-91BC8B64635A}"/>
              </a:ext>
            </a:extLst>
          </p:cNvPr>
          <p:cNvPicPr>
            <a:picLocks noChangeAspect="1"/>
          </p:cNvPicPr>
          <p:nvPr/>
        </p:nvPicPr>
        <p:blipFill rotWithShape="1">
          <a:blip r:embed="rId11"/>
          <a:srcRect l="9339" t="212" r="2675" b="2881"/>
          <a:stretch/>
        </p:blipFill>
        <p:spPr>
          <a:xfrm>
            <a:off x="3551302" y="3239733"/>
            <a:ext cx="850622" cy="506813"/>
          </a:xfrm>
          <a:prstGeom prst="rect">
            <a:avLst/>
          </a:prstGeom>
        </p:spPr>
      </p:pic>
      <p:pic>
        <p:nvPicPr>
          <p:cNvPr id="18" name="Picture 17" descr="A close-up of a text&#10;&#10;Description automatically generated">
            <a:extLst>
              <a:ext uri="{FF2B5EF4-FFF2-40B4-BE49-F238E27FC236}">
                <a16:creationId xmlns:a16="http://schemas.microsoft.com/office/drawing/2014/main" id="{38DD3CB8-6FB5-8B0C-8BAC-954EB51B94CC}"/>
              </a:ext>
            </a:extLst>
          </p:cNvPr>
          <p:cNvPicPr>
            <a:picLocks noChangeAspect="1"/>
          </p:cNvPicPr>
          <p:nvPr/>
        </p:nvPicPr>
        <p:blipFill rotWithShape="1">
          <a:blip r:embed="rId12"/>
          <a:srcRect l="7965" t="2966" r="4999" b="4689"/>
          <a:stretch/>
        </p:blipFill>
        <p:spPr>
          <a:xfrm>
            <a:off x="2343128" y="3842552"/>
            <a:ext cx="850623" cy="506813"/>
          </a:xfrm>
          <a:prstGeom prst="rect">
            <a:avLst/>
          </a:prstGeom>
        </p:spPr>
      </p:pic>
      <p:pic>
        <p:nvPicPr>
          <p:cNvPr id="21" name="Picture 20">
            <a:extLst>
              <a:ext uri="{FF2B5EF4-FFF2-40B4-BE49-F238E27FC236}">
                <a16:creationId xmlns:a16="http://schemas.microsoft.com/office/drawing/2014/main" id="{C45D7274-D2F8-0959-8D58-5C7EC103CBFC}"/>
              </a:ext>
            </a:extLst>
          </p:cNvPr>
          <p:cNvPicPr>
            <a:picLocks noChangeAspect="1"/>
          </p:cNvPicPr>
          <p:nvPr/>
        </p:nvPicPr>
        <p:blipFill>
          <a:blip r:embed="rId13"/>
          <a:stretch>
            <a:fillRect/>
          </a:stretch>
        </p:blipFill>
        <p:spPr>
          <a:xfrm>
            <a:off x="3551302" y="3823044"/>
            <a:ext cx="827885" cy="524139"/>
          </a:xfrm>
          <a:prstGeom prst="rect">
            <a:avLst/>
          </a:prstGeom>
        </p:spPr>
      </p:pic>
      <p:sp>
        <p:nvSpPr>
          <p:cNvPr id="23" name="object 36">
            <a:extLst>
              <a:ext uri="{FF2B5EF4-FFF2-40B4-BE49-F238E27FC236}">
                <a16:creationId xmlns:a16="http://schemas.microsoft.com/office/drawing/2014/main" id="{EAA86009-50F9-C0AA-C237-4709D53C1C23}"/>
              </a:ext>
            </a:extLst>
          </p:cNvPr>
          <p:cNvSpPr txBox="1"/>
          <p:nvPr/>
        </p:nvSpPr>
        <p:spPr>
          <a:xfrm>
            <a:off x="2324007" y="3098753"/>
            <a:ext cx="2186069" cy="108535"/>
          </a:xfrm>
          <a:prstGeom prst="rect">
            <a:avLst/>
          </a:prstGeom>
          <a:solidFill>
            <a:srgbClr val="FFFFFF">
              <a:alpha val="77631"/>
            </a:srgbClr>
          </a:solidFill>
          <a:ln w="17451">
            <a:solidFill>
              <a:schemeClr val="accent6">
                <a:lumMod val="75000"/>
              </a:schemeClr>
            </a:solidFill>
          </a:ln>
        </p:spPr>
        <p:txBody>
          <a:bodyPr vert="horz" wrap="square" lIns="0" tIns="12997" rIns="0" bIns="0" rtlCol="0">
            <a:spAutoFit/>
          </a:bodyPr>
          <a:lstStyle/>
          <a:p>
            <a:pPr algn="ctr" defTabSz="415869">
              <a:spcBef>
                <a:spcPts val="102"/>
              </a:spcBef>
            </a:pPr>
            <a:r>
              <a:rPr lang="en-US" sz="620" b="1" kern="0" dirty="0">
                <a:latin typeface="Arial"/>
                <a:cs typeface="Arial"/>
              </a:rPr>
              <a:t>Most Frequent Words used in Spam  </a:t>
            </a:r>
            <a:endParaRPr sz="620" kern="0" dirty="0">
              <a:latin typeface="Arial"/>
              <a:cs typeface="Arial"/>
            </a:endParaRPr>
          </a:p>
        </p:txBody>
      </p:sp>
      <p:sp>
        <p:nvSpPr>
          <p:cNvPr id="28" name="object 25">
            <a:extLst>
              <a:ext uri="{FF2B5EF4-FFF2-40B4-BE49-F238E27FC236}">
                <a16:creationId xmlns:a16="http://schemas.microsoft.com/office/drawing/2014/main" id="{484E03A3-5AEA-7AD1-C5FD-5DA4B04D8D9D}"/>
              </a:ext>
            </a:extLst>
          </p:cNvPr>
          <p:cNvSpPr txBox="1"/>
          <p:nvPr/>
        </p:nvSpPr>
        <p:spPr>
          <a:xfrm>
            <a:off x="2352164" y="5293300"/>
            <a:ext cx="2174805" cy="1436703"/>
          </a:xfrm>
          <a:prstGeom prst="rect">
            <a:avLst/>
          </a:prstGeom>
        </p:spPr>
        <p:txBody>
          <a:bodyPr vert="horz" wrap="square" lIns="0" tIns="5488" rIns="0" bIns="0" rtlCol="0">
            <a:spAutoFit/>
          </a:bodyPr>
          <a:lstStyle/>
          <a:p>
            <a:pPr algn="l"/>
            <a:r>
              <a:rPr lang="en-US" sz="620" b="0" i="0" u="none" strike="noStrike" dirty="0">
                <a:solidFill>
                  <a:srgbClr val="000000"/>
                </a:solidFill>
                <a:effectLst/>
              </a:rPr>
              <a:t>Feature extraction is a critical step in natural language processing, to distinguish </a:t>
            </a:r>
            <a:r>
              <a:rPr lang="en-US" sz="620" b="0" i="0" u="none" strike="noStrike" dirty="0">
                <a:solidFill>
                  <a:srgbClr val="000000"/>
                </a:solidFill>
                <a:effectLst/>
                <a:latin typeface="Arial" panose="020B0604020202020204" pitchFamily="34" charset="0"/>
                <a:cs typeface="Arial" panose="020B0604020202020204" pitchFamily="34" charset="0"/>
              </a:rPr>
              <a:t>between relevant and irrelevant features can determine the model's </a:t>
            </a:r>
            <a:r>
              <a:rPr lang="en-US" sz="620" dirty="0">
                <a:solidFill>
                  <a:srgbClr val="000000"/>
                </a:solidFill>
                <a:latin typeface="Arial" panose="020B0604020202020204" pitchFamily="34" charset="0"/>
                <a:cs typeface="Arial" panose="020B0604020202020204" pitchFamily="34" charset="0"/>
              </a:rPr>
              <a:t>effectiveness Texts are broken down into basic components or tokens, such as words or significant elements. Common, uninformative words like "and", "is", and "in" are removed to improve feature relevance.</a:t>
            </a:r>
          </a:p>
          <a:p>
            <a:pPr algn="l"/>
            <a:r>
              <a:rPr lang="en-US" sz="620" dirty="0">
                <a:solidFill>
                  <a:srgbClr val="000000"/>
                </a:solidFill>
                <a:latin typeface="Arial" panose="020B0604020202020204" pitchFamily="34" charset="0"/>
                <a:cs typeface="Arial" panose="020B0604020202020204" pitchFamily="34" charset="0"/>
              </a:rPr>
              <a:t>Words in languages like German and French are reduced to their root forms using grammatical rules. This method transforms text into a matrix of features, adjusting word relevance based on frequency across documents. This identifies typical conversational patterns and common words in multiple languages, enhancing the detection of informal communication in English, conversational verbs and pronouns in Hindi, personal expressions in German, and regular dialogue elements in French</a:t>
            </a:r>
            <a:endParaRPr lang="en-US" sz="620" b="0" i="0" u="none" strike="noStrike" dirty="0">
              <a:solidFill>
                <a:srgbClr val="000000"/>
              </a:solidFill>
              <a:effectLst/>
            </a:endParaRPr>
          </a:p>
        </p:txBody>
      </p:sp>
      <p:sp>
        <p:nvSpPr>
          <p:cNvPr id="29" name="object 55">
            <a:extLst>
              <a:ext uri="{FF2B5EF4-FFF2-40B4-BE49-F238E27FC236}">
                <a16:creationId xmlns:a16="http://schemas.microsoft.com/office/drawing/2014/main" id="{2A5FE9A1-2A79-83FC-5903-6848DF1FD043}"/>
              </a:ext>
            </a:extLst>
          </p:cNvPr>
          <p:cNvSpPr txBox="1"/>
          <p:nvPr/>
        </p:nvSpPr>
        <p:spPr>
          <a:xfrm>
            <a:off x="4594660" y="3851741"/>
            <a:ext cx="2174805" cy="108535"/>
          </a:xfrm>
          <a:prstGeom prst="rect">
            <a:avLst/>
          </a:prstGeom>
          <a:solidFill>
            <a:srgbClr val="FFFFFF">
              <a:alpha val="77809"/>
            </a:srgbClr>
          </a:solidFill>
          <a:ln w="17451">
            <a:solidFill>
              <a:schemeClr val="accent6">
                <a:lumMod val="75000"/>
              </a:schemeClr>
            </a:solidFill>
          </a:ln>
        </p:spPr>
        <p:txBody>
          <a:bodyPr vert="horz" wrap="square" lIns="0" tIns="12997" rIns="0" bIns="0" rtlCol="0">
            <a:spAutoFit/>
          </a:bodyPr>
          <a:lstStyle/>
          <a:p>
            <a:pPr marL="289" algn="ctr" defTabSz="415869">
              <a:spcBef>
                <a:spcPts val="102"/>
              </a:spcBef>
            </a:pPr>
            <a:r>
              <a:rPr lang="en-US" sz="620" b="1" kern="0" dirty="0">
                <a:latin typeface="Arial"/>
                <a:cs typeface="Arial"/>
              </a:rPr>
              <a:t> Models </a:t>
            </a:r>
            <a:endParaRPr sz="620" b="1" kern="0" dirty="0">
              <a:latin typeface="Arial"/>
              <a:cs typeface="Arial"/>
            </a:endParaRPr>
          </a:p>
        </p:txBody>
      </p:sp>
      <p:sp>
        <p:nvSpPr>
          <p:cNvPr id="31" name="object 55">
            <a:extLst>
              <a:ext uri="{FF2B5EF4-FFF2-40B4-BE49-F238E27FC236}">
                <a16:creationId xmlns:a16="http://schemas.microsoft.com/office/drawing/2014/main" id="{923A5A56-EAD3-57AC-C85F-B672EFD774DE}"/>
              </a:ext>
            </a:extLst>
          </p:cNvPr>
          <p:cNvSpPr txBox="1"/>
          <p:nvPr/>
        </p:nvSpPr>
        <p:spPr>
          <a:xfrm>
            <a:off x="4581844" y="1613551"/>
            <a:ext cx="2174805" cy="108535"/>
          </a:xfrm>
          <a:prstGeom prst="rect">
            <a:avLst/>
          </a:prstGeom>
          <a:solidFill>
            <a:srgbClr val="FFFFFF">
              <a:alpha val="77809"/>
            </a:srgbClr>
          </a:solidFill>
          <a:ln w="17451">
            <a:solidFill>
              <a:schemeClr val="accent6">
                <a:lumMod val="75000"/>
              </a:schemeClr>
            </a:solidFill>
          </a:ln>
        </p:spPr>
        <p:txBody>
          <a:bodyPr vert="horz" wrap="square" lIns="0" tIns="12997" rIns="0" bIns="0" rtlCol="0">
            <a:spAutoFit/>
          </a:bodyPr>
          <a:lstStyle/>
          <a:p>
            <a:pPr marL="289" algn="ctr" defTabSz="415869">
              <a:spcBef>
                <a:spcPts val="102"/>
              </a:spcBef>
            </a:pPr>
            <a:r>
              <a:rPr lang="en-US" sz="620" b="1" kern="0" dirty="0">
                <a:latin typeface="Arial"/>
                <a:cs typeface="Arial"/>
              </a:rPr>
              <a:t>MultinomialNB Model </a:t>
            </a:r>
            <a:endParaRPr sz="620" b="1" kern="0" dirty="0">
              <a:latin typeface="Arial"/>
              <a:cs typeface="Arial"/>
            </a:endParaRPr>
          </a:p>
        </p:txBody>
      </p:sp>
      <p:pic>
        <p:nvPicPr>
          <p:cNvPr id="33" name="Picture 32">
            <a:extLst>
              <a:ext uri="{FF2B5EF4-FFF2-40B4-BE49-F238E27FC236}">
                <a16:creationId xmlns:a16="http://schemas.microsoft.com/office/drawing/2014/main" id="{5C701C5D-09FE-A5E4-F563-3AED70DC1B1D}"/>
              </a:ext>
            </a:extLst>
          </p:cNvPr>
          <p:cNvPicPr>
            <a:picLocks noChangeAspect="1"/>
          </p:cNvPicPr>
          <p:nvPr/>
        </p:nvPicPr>
        <p:blipFill>
          <a:blip r:embed="rId14"/>
          <a:stretch>
            <a:fillRect/>
          </a:stretch>
        </p:blipFill>
        <p:spPr>
          <a:xfrm>
            <a:off x="4593143" y="2932306"/>
            <a:ext cx="1125871" cy="859335"/>
          </a:xfrm>
          <a:prstGeom prst="rect">
            <a:avLst/>
          </a:prstGeom>
        </p:spPr>
      </p:pic>
      <p:sp>
        <p:nvSpPr>
          <p:cNvPr id="34" name="object 25">
            <a:extLst>
              <a:ext uri="{FF2B5EF4-FFF2-40B4-BE49-F238E27FC236}">
                <a16:creationId xmlns:a16="http://schemas.microsoft.com/office/drawing/2014/main" id="{06FC3596-A1A6-D227-4BF4-7CA2F2F72209}"/>
              </a:ext>
            </a:extLst>
          </p:cNvPr>
          <p:cNvSpPr txBox="1"/>
          <p:nvPr/>
        </p:nvSpPr>
        <p:spPr>
          <a:xfrm>
            <a:off x="4633123" y="1748369"/>
            <a:ext cx="2108683" cy="1336675"/>
          </a:xfrm>
          <a:prstGeom prst="rect">
            <a:avLst/>
          </a:prstGeom>
        </p:spPr>
        <p:txBody>
          <a:bodyPr vert="horz" wrap="square" lIns="0" tIns="5488" rIns="0" bIns="0" rtlCol="0">
            <a:spAutoFit/>
          </a:bodyPr>
          <a:lstStyle/>
          <a:p>
            <a:r>
              <a:rPr lang="en-US" sz="620" dirty="0">
                <a:latin typeface="Arial" panose="020B0604020202020204" pitchFamily="34" charset="0"/>
                <a:cs typeface="Arial" panose="020B0604020202020204" pitchFamily="34" charset="0"/>
              </a:rPr>
              <a:t>The MultinomialNB model excelled in identifying common classes but struggled with lower recall for positive instances.</a:t>
            </a:r>
          </a:p>
          <a:p>
            <a:r>
              <a:rPr lang="en-US" sz="620" dirty="0">
                <a:latin typeface="Arial" panose="020B0604020202020204" pitchFamily="34" charset="0"/>
                <a:cs typeface="Arial" panose="020B0604020202020204" pitchFamily="34" charset="0"/>
              </a:rPr>
              <a:t>When using Count Vectorization, the model showed marked improvements in recall for the positive class, enhancing accuracy.</a:t>
            </a:r>
          </a:p>
          <a:p>
            <a:r>
              <a:rPr lang="en-US" sz="620" dirty="0">
                <a:latin typeface="Arial" panose="020B0604020202020204" pitchFamily="34" charset="0"/>
                <a:cs typeface="Arial" panose="020B0604020202020204" pitchFamily="34" charset="0"/>
              </a:rPr>
              <a:t>The model maintained perfect precision for positive predictions across both vectorizations, confirming its reliability when identifying positive cases.</a:t>
            </a:r>
          </a:p>
          <a:p>
            <a:r>
              <a:rPr lang="en-US" sz="620" dirty="0">
                <a:latin typeface="Arial" panose="020B0604020202020204" pitchFamily="34" charset="0"/>
                <a:cs typeface="Arial" panose="020B0604020202020204" pitchFamily="34" charset="0"/>
              </a:rPr>
              <a:t>Count Vectorization helped the model robustly handle both positive and negative classes, reducing false positives and negatives.</a:t>
            </a:r>
          </a:p>
          <a:p>
            <a:pPr marL="171450" indent="-171450">
              <a:buFont typeface="Arial" panose="020B0604020202020204" pitchFamily="34" charset="0"/>
              <a:buChar char="•"/>
            </a:pPr>
            <a:endParaRPr lang="en-US" sz="620" dirty="0">
              <a:latin typeface="Arial" panose="020B0604020202020204" pitchFamily="34" charset="0"/>
              <a:cs typeface="Arial" panose="020B0604020202020204" pitchFamily="34" charset="0"/>
            </a:endParaRPr>
          </a:p>
          <a:p>
            <a:endParaRPr lang="en-US" sz="590" kern="0" dirty="0">
              <a:latin typeface="Arial"/>
              <a:cs typeface="Arial"/>
            </a:endParaRPr>
          </a:p>
        </p:txBody>
      </p:sp>
      <p:pic>
        <p:nvPicPr>
          <p:cNvPr id="35" name="Picture 34">
            <a:extLst>
              <a:ext uri="{FF2B5EF4-FFF2-40B4-BE49-F238E27FC236}">
                <a16:creationId xmlns:a16="http://schemas.microsoft.com/office/drawing/2014/main" id="{A576B601-3B5D-AF7A-5CA4-C008869238B6}"/>
              </a:ext>
            </a:extLst>
          </p:cNvPr>
          <p:cNvPicPr>
            <a:picLocks noChangeAspect="1"/>
          </p:cNvPicPr>
          <p:nvPr/>
        </p:nvPicPr>
        <p:blipFill>
          <a:blip r:embed="rId15"/>
          <a:stretch>
            <a:fillRect/>
          </a:stretch>
        </p:blipFill>
        <p:spPr>
          <a:xfrm>
            <a:off x="5727903" y="2932306"/>
            <a:ext cx="1020495" cy="859335"/>
          </a:xfrm>
          <a:prstGeom prst="rect">
            <a:avLst/>
          </a:prstGeom>
        </p:spPr>
      </p:pic>
      <p:sp>
        <p:nvSpPr>
          <p:cNvPr id="36" name="object 25">
            <a:extLst>
              <a:ext uri="{FF2B5EF4-FFF2-40B4-BE49-F238E27FC236}">
                <a16:creationId xmlns:a16="http://schemas.microsoft.com/office/drawing/2014/main" id="{8EA02C2F-332F-3FA5-3859-D6931930BA77}"/>
              </a:ext>
            </a:extLst>
          </p:cNvPr>
          <p:cNvSpPr txBox="1"/>
          <p:nvPr/>
        </p:nvSpPr>
        <p:spPr>
          <a:xfrm>
            <a:off x="4635739" y="3999727"/>
            <a:ext cx="2184718" cy="2972508"/>
          </a:xfrm>
          <a:prstGeom prst="rect">
            <a:avLst/>
          </a:prstGeom>
        </p:spPr>
        <p:txBody>
          <a:bodyPr vert="horz" wrap="square" lIns="0" tIns="5488" rIns="0" bIns="0" rtlCol="0">
            <a:spAutoFit/>
          </a:bodyPr>
          <a:lstStyle/>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Support Vector Machine</a:t>
            </a:r>
            <a:r>
              <a:rPr lang="en-US" sz="620" b="0" i="0" u="none" strike="noStrike" dirty="0">
                <a:solidFill>
                  <a:srgbClr val="000000"/>
                </a:solidFill>
                <a:effectLst/>
                <a:latin typeface="Arial" panose="020B0604020202020204" pitchFamily="34" charset="0"/>
                <a:cs typeface="Arial" panose="020B0604020202020204" pitchFamily="34" charset="0"/>
              </a:rPr>
              <a:t>: Achieved an impressive accuracy of 98.16% using a sigmoid kernel, demonstrating strong robustness in text data handling.</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k-Nearest Neighbors</a:t>
            </a:r>
            <a:r>
              <a:rPr lang="en-US" sz="620" b="0" i="0" u="none" strike="noStrike" dirty="0">
                <a:solidFill>
                  <a:srgbClr val="000000"/>
                </a:solidFill>
                <a:effectLst/>
                <a:latin typeface="Arial" panose="020B0604020202020204" pitchFamily="34" charset="0"/>
                <a:cs typeface="Arial" panose="020B0604020202020204" pitchFamily="34" charset="0"/>
              </a:rPr>
              <a:t>: Recorded 91.18% accuracy with perfect precision, indicating high reliability for positive class predictions.</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Naive Bayes</a:t>
            </a:r>
            <a:r>
              <a:rPr lang="en-US" sz="620" b="0" i="0" u="none" strike="noStrike" dirty="0">
                <a:solidFill>
                  <a:srgbClr val="000000"/>
                </a:solidFill>
                <a:effectLst/>
                <a:latin typeface="Arial" panose="020B0604020202020204" pitchFamily="34" charset="0"/>
                <a:cs typeface="Arial" panose="020B0604020202020204" pitchFamily="34" charset="0"/>
              </a:rPr>
              <a:t>: Exhibited excellent accuracy (98.93%) and precision, making it highly suitable for text classification.</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Decision Trees</a:t>
            </a:r>
            <a:r>
              <a:rPr lang="en-US" sz="620" b="0" i="0" u="none" strike="noStrike" dirty="0">
                <a:solidFill>
                  <a:srgbClr val="000000"/>
                </a:solidFill>
                <a:effectLst/>
                <a:latin typeface="Arial" panose="020B0604020202020204" pitchFamily="34" charset="0"/>
                <a:cs typeface="Arial" panose="020B0604020202020204" pitchFamily="34" charset="0"/>
              </a:rPr>
              <a:t>: Showed lower effectiveness with 94.67% accuracy, potentially due to overfitting with a maximum depth of 5.</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Logistic Regression and Random Forest</a:t>
            </a:r>
            <a:r>
              <a:rPr lang="en-US" sz="620" b="0" i="0" u="none" strike="noStrike" dirty="0">
                <a:solidFill>
                  <a:srgbClr val="000000"/>
                </a:solidFill>
                <a:effectLst/>
                <a:latin typeface="Arial" panose="020B0604020202020204" pitchFamily="34" charset="0"/>
                <a:cs typeface="Arial" panose="020B0604020202020204" pitchFamily="34" charset="0"/>
              </a:rPr>
              <a:t>: Both</a:t>
            </a:r>
          </a:p>
          <a:p>
            <a:pPr algn="l">
              <a:lnSpc>
                <a:spcPct val="120000"/>
              </a:lnSpc>
            </a:pPr>
            <a:r>
              <a:rPr lang="en-US" sz="620" dirty="0">
                <a:solidFill>
                  <a:srgbClr val="000000"/>
                </a:solidFill>
                <a:latin typeface="Arial" panose="020B0604020202020204" pitchFamily="34" charset="0"/>
                <a:cs typeface="Arial" panose="020B0604020202020204" pitchFamily="34" charset="0"/>
              </a:rPr>
              <a:t>       </a:t>
            </a:r>
            <a:r>
              <a:rPr lang="en-US" sz="620" b="0" i="0" u="none" strike="noStrike" dirty="0">
                <a:solidFill>
                  <a:srgbClr val="000000"/>
                </a:solidFill>
                <a:effectLst/>
                <a:latin typeface="Arial" panose="020B0604020202020204" pitchFamily="34" charset="0"/>
                <a:cs typeface="Arial" panose="020B0604020202020204" pitchFamily="34" charset="0"/>
              </a:rPr>
              <a:t> models displayed strong accuracy and precision,    </a:t>
            </a:r>
          </a:p>
          <a:p>
            <a:pPr algn="l">
              <a:lnSpc>
                <a:spcPct val="120000"/>
              </a:lnSpc>
            </a:pPr>
            <a:r>
              <a:rPr lang="en-US" sz="620" dirty="0">
                <a:solidFill>
                  <a:srgbClr val="000000"/>
                </a:solidFill>
                <a:latin typeface="Arial" panose="020B0604020202020204" pitchFamily="34" charset="0"/>
                <a:cs typeface="Arial" panose="020B0604020202020204" pitchFamily="34" charset="0"/>
              </a:rPr>
              <a:t>        </a:t>
            </a:r>
            <a:r>
              <a:rPr lang="en-US" sz="620" b="0" i="0" u="none" strike="noStrike" dirty="0">
                <a:solidFill>
                  <a:srgbClr val="000000"/>
                </a:solidFill>
                <a:effectLst/>
                <a:latin typeface="Arial" panose="020B0604020202020204" pitchFamily="34" charset="0"/>
                <a:cs typeface="Arial" panose="020B0604020202020204" pitchFamily="34" charset="0"/>
              </a:rPr>
              <a:t>achieving 96.32% and 97.87% respectively,  </a:t>
            </a:r>
          </a:p>
          <a:p>
            <a:pPr algn="l">
              <a:lnSpc>
                <a:spcPct val="120000"/>
              </a:lnSpc>
            </a:pPr>
            <a:r>
              <a:rPr lang="en-US" sz="620" dirty="0">
                <a:solidFill>
                  <a:srgbClr val="000000"/>
                </a:solidFill>
                <a:latin typeface="Arial" panose="020B0604020202020204" pitchFamily="34" charset="0"/>
                <a:cs typeface="Arial" panose="020B0604020202020204" pitchFamily="34" charset="0"/>
              </a:rPr>
              <a:t>        </a:t>
            </a:r>
            <a:r>
              <a:rPr lang="en-US" sz="620" b="0" i="0" u="none" strike="noStrike" dirty="0">
                <a:solidFill>
                  <a:srgbClr val="000000"/>
                </a:solidFill>
                <a:effectLst/>
                <a:latin typeface="Arial" panose="020B0604020202020204" pitchFamily="34" charset="0"/>
                <a:cs typeface="Arial" panose="020B0604020202020204" pitchFamily="34" charset="0"/>
              </a:rPr>
              <a:t>indicating good generalization.</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AdaBoost</a:t>
            </a:r>
            <a:r>
              <a:rPr lang="en-US" sz="620" b="0" i="0" u="none" strike="noStrike" dirty="0">
                <a:solidFill>
                  <a:srgbClr val="000000"/>
                </a:solidFill>
                <a:effectLst/>
                <a:latin typeface="Arial" panose="020B0604020202020204" pitchFamily="34" charset="0"/>
                <a:cs typeface="Arial" panose="020B0604020202020204" pitchFamily="34" charset="0"/>
              </a:rPr>
              <a:t>: Had a slightly reduced accuracy of 97.09%, which may be due to sensitivity to noisy data inherent in boosting methods.</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Extra Trees</a:t>
            </a:r>
            <a:r>
              <a:rPr lang="en-US" sz="620" b="0" i="0" u="none" strike="noStrike" dirty="0">
                <a:solidFill>
                  <a:srgbClr val="000000"/>
                </a:solidFill>
                <a:effectLst/>
                <a:latin typeface="Arial" panose="020B0604020202020204" pitchFamily="34" charset="0"/>
                <a:cs typeface="Arial" panose="020B0604020202020204" pitchFamily="34" charset="0"/>
              </a:rPr>
              <a:t>: Nearly matched the top classifiers with 97.97% accuracy, showing excellent performance.</a:t>
            </a:r>
          </a:p>
          <a:p>
            <a:pPr marL="171450" indent="-171450" algn="l">
              <a:lnSpc>
                <a:spcPct val="120000"/>
              </a:lnSpc>
              <a:buFont typeface="Arial" panose="020B0604020202020204" pitchFamily="34" charset="0"/>
              <a:buChar char="•"/>
            </a:pPr>
            <a:r>
              <a:rPr lang="en-US" sz="620" b="1" i="0" u="none" strike="noStrike" dirty="0">
                <a:solidFill>
                  <a:srgbClr val="000000"/>
                </a:solidFill>
                <a:effectLst/>
                <a:latin typeface="Arial" panose="020B0604020202020204" pitchFamily="34" charset="0"/>
                <a:cs typeface="Arial" panose="020B0604020202020204" pitchFamily="34" charset="0"/>
              </a:rPr>
              <a:t>Gradient Boosting and XGBoost</a:t>
            </a:r>
            <a:r>
              <a:rPr lang="en-US" sz="620" b="0" i="0" u="none" strike="noStrike" dirty="0">
                <a:solidFill>
                  <a:srgbClr val="000000"/>
                </a:solidFill>
                <a:effectLst/>
                <a:latin typeface="Arial" panose="020B0604020202020204" pitchFamily="34" charset="0"/>
                <a:cs typeface="Arial" panose="020B0604020202020204" pitchFamily="34" charset="0"/>
              </a:rPr>
              <a:t>: Both techniques had robust performance with accuracies of 96.03% and 97.77% respectively, though slightly lower than the top models</a:t>
            </a:r>
          </a:p>
          <a:p>
            <a:pPr algn="l">
              <a:lnSpc>
                <a:spcPct val="120000"/>
              </a:lnSpc>
            </a:pPr>
            <a:r>
              <a:rPr lang="en-US" sz="620" kern="0" dirty="0">
                <a:latin typeface="Arial"/>
                <a:cs typeface="Arial"/>
              </a:rPr>
              <a:t>.</a:t>
            </a:r>
          </a:p>
        </p:txBody>
      </p:sp>
      <p:sp>
        <p:nvSpPr>
          <p:cNvPr id="37" name="object 55">
            <a:extLst>
              <a:ext uri="{FF2B5EF4-FFF2-40B4-BE49-F238E27FC236}">
                <a16:creationId xmlns:a16="http://schemas.microsoft.com/office/drawing/2014/main" id="{4ECFF852-AC8B-BD02-4D6E-A14A3D5660C1}"/>
              </a:ext>
            </a:extLst>
          </p:cNvPr>
          <p:cNvSpPr txBox="1"/>
          <p:nvPr/>
        </p:nvSpPr>
        <p:spPr>
          <a:xfrm>
            <a:off x="6891751" y="1610904"/>
            <a:ext cx="2174805" cy="108535"/>
          </a:xfrm>
          <a:prstGeom prst="rect">
            <a:avLst/>
          </a:prstGeom>
          <a:solidFill>
            <a:srgbClr val="FFFFFF">
              <a:alpha val="77809"/>
            </a:srgbClr>
          </a:solidFill>
          <a:ln w="17451">
            <a:solidFill>
              <a:schemeClr val="accent6">
                <a:lumMod val="75000"/>
              </a:schemeClr>
            </a:solidFill>
          </a:ln>
        </p:spPr>
        <p:txBody>
          <a:bodyPr vert="horz" wrap="square" lIns="0" tIns="12997" rIns="0" bIns="0" rtlCol="0">
            <a:spAutoFit/>
          </a:bodyPr>
          <a:lstStyle/>
          <a:p>
            <a:pPr marL="289" algn="ctr" defTabSz="415869">
              <a:spcBef>
                <a:spcPts val="102"/>
              </a:spcBef>
            </a:pPr>
            <a:r>
              <a:rPr lang="en-US" sz="620" b="1" kern="0" spc="-5" dirty="0">
                <a:latin typeface="Arial"/>
                <a:cs typeface="Arial"/>
              </a:rPr>
              <a:t>Result</a:t>
            </a:r>
            <a:endParaRPr sz="620" kern="0" dirty="0">
              <a:latin typeface="Arial"/>
              <a:cs typeface="Arial"/>
            </a:endParaRPr>
          </a:p>
        </p:txBody>
      </p:sp>
      <p:sp>
        <p:nvSpPr>
          <p:cNvPr id="38" name="object 25">
            <a:extLst>
              <a:ext uri="{FF2B5EF4-FFF2-40B4-BE49-F238E27FC236}">
                <a16:creationId xmlns:a16="http://schemas.microsoft.com/office/drawing/2014/main" id="{6471A707-BB78-A1FD-A235-5C000E162713}"/>
              </a:ext>
            </a:extLst>
          </p:cNvPr>
          <p:cNvSpPr txBox="1"/>
          <p:nvPr/>
        </p:nvSpPr>
        <p:spPr>
          <a:xfrm>
            <a:off x="6856764" y="1655938"/>
            <a:ext cx="2184718" cy="100952"/>
          </a:xfrm>
          <a:prstGeom prst="rect">
            <a:avLst/>
          </a:prstGeom>
        </p:spPr>
        <p:txBody>
          <a:bodyPr vert="horz" wrap="square" lIns="0" tIns="5488" rIns="0" bIns="0" rtlCol="0">
            <a:spAutoFit/>
          </a:bodyPr>
          <a:lstStyle/>
          <a:p>
            <a:pPr algn="l"/>
            <a:r>
              <a:rPr lang="en-US" sz="620" kern="0" dirty="0">
                <a:latin typeface="Arial"/>
                <a:cs typeface="Arial"/>
              </a:rPr>
              <a:t>.</a:t>
            </a:r>
          </a:p>
        </p:txBody>
      </p:sp>
      <p:sp>
        <p:nvSpPr>
          <p:cNvPr id="40" name="TextBox 39">
            <a:extLst>
              <a:ext uri="{FF2B5EF4-FFF2-40B4-BE49-F238E27FC236}">
                <a16:creationId xmlns:a16="http://schemas.microsoft.com/office/drawing/2014/main" id="{E34610F4-D96C-6029-EB3F-76F89544C265}"/>
              </a:ext>
            </a:extLst>
          </p:cNvPr>
          <p:cNvSpPr txBox="1"/>
          <p:nvPr/>
        </p:nvSpPr>
        <p:spPr>
          <a:xfrm>
            <a:off x="6878874" y="1676811"/>
            <a:ext cx="2094436" cy="1705082"/>
          </a:xfrm>
          <a:prstGeom prst="rect">
            <a:avLst/>
          </a:prstGeom>
          <a:noFill/>
        </p:spPr>
        <p:txBody>
          <a:bodyPr wrap="square">
            <a:spAutoFit/>
          </a:bodyPr>
          <a:lstStyle/>
          <a:p>
            <a:pPr algn="l"/>
            <a:r>
              <a:rPr lang="en-US" sz="620" b="1" i="0" u="none" strike="noStrike" dirty="0">
                <a:solidFill>
                  <a:srgbClr val="000000"/>
                </a:solidFill>
                <a:effectLst/>
              </a:rPr>
              <a:t>Highest Performing Models</a:t>
            </a:r>
            <a:r>
              <a:rPr lang="en-US" sz="620" b="0" i="0" u="none" strike="noStrike" dirty="0">
                <a:solidFill>
                  <a:srgbClr val="000000"/>
                </a:solidFill>
                <a:effectLst/>
              </a:rPr>
              <a:t>:</a:t>
            </a:r>
          </a:p>
          <a:p>
            <a:pPr algn="l"/>
            <a:r>
              <a:rPr lang="en-US" sz="620" b="1" i="0" u="none" strike="noStrike" dirty="0">
                <a:solidFill>
                  <a:srgbClr val="000000"/>
                </a:solidFill>
                <a:effectLst/>
              </a:rPr>
              <a:t>Naive Bayes (NB)</a:t>
            </a:r>
            <a:r>
              <a:rPr lang="en-US" sz="620" b="0" i="0" u="none" strike="noStrike" dirty="0">
                <a:solidFill>
                  <a:srgbClr val="000000"/>
                </a:solidFill>
                <a:effectLst/>
              </a:rPr>
              <a:t> achieved the highest accuracy of 98.93% and perfect precision.</a:t>
            </a:r>
          </a:p>
          <a:p>
            <a:pPr algn="l"/>
            <a:r>
              <a:rPr lang="en-US" sz="620" b="1" i="0" u="none" strike="noStrike" dirty="0">
                <a:solidFill>
                  <a:srgbClr val="000000"/>
                </a:solidFill>
                <a:effectLst/>
              </a:rPr>
              <a:t>k-Nearest Neighbors (KN)</a:t>
            </a:r>
            <a:r>
              <a:rPr lang="en-US" sz="620" b="0" i="0" u="none" strike="noStrike" dirty="0">
                <a:solidFill>
                  <a:srgbClr val="000000"/>
                </a:solidFill>
                <a:effectLst/>
              </a:rPr>
              <a:t> had lower accuracy at 91.18% but achieved perfect precision.</a:t>
            </a:r>
          </a:p>
          <a:p>
            <a:pPr algn="l"/>
            <a:r>
              <a:rPr lang="en-US" sz="620" b="1" i="0" u="none" strike="noStrike" dirty="0">
                <a:solidFill>
                  <a:srgbClr val="000000"/>
                </a:solidFill>
                <a:effectLst/>
              </a:rPr>
              <a:t>SVC (Sigmoid Kernel)</a:t>
            </a:r>
            <a:r>
              <a:rPr lang="en-US" sz="620" b="0" i="0" u="none" strike="noStrike" dirty="0">
                <a:solidFill>
                  <a:srgbClr val="000000"/>
                </a:solidFill>
                <a:effectLst/>
              </a:rPr>
              <a:t> demonstrated high accuracy at 98.16% and precision at 99.09%.</a:t>
            </a:r>
          </a:p>
          <a:p>
            <a:pPr algn="l"/>
            <a:r>
              <a:rPr lang="en-US" sz="620" b="1" i="0" u="none" strike="noStrike" dirty="0">
                <a:solidFill>
                  <a:srgbClr val="000000"/>
                </a:solidFill>
                <a:effectLst/>
              </a:rPr>
              <a:t>Consistently High Precision</a:t>
            </a:r>
            <a:r>
              <a:rPr lang="en-US" sz="620" b="0" i="0" u="none" strike="noStrike" dirty="0">
                <a:solidFill>
                  <a:srgbClr val="000000"/>
                </a:solidFill>
                <a:effectLst/>
              </a:rPr>
              <a:t>: Most models achieved very high or perfect precision, indicating strong performance in correctly predicting positive classes when they do.</a:t>
            </a:r>
          </a:p>
          <a:p>
            <a:r>
              <a:rPr lang="en-US" sz="620" b="1" i="0" u="none" strike="noStrike" dirty="0">
                <a:solidFill>
                  <a:srgbClr val="000000"/>
                </a:solidFill>
                <a:effectLst/>
              </a:rPr>
              <a:t>Variability in Accuracy</a:t>
            </a:r>
            <a:r>
              <a:rPr lang="en-US" sz="620" b="0" i="0" u="none" strike="noStrike" dirty="0">
                <a:solidFill>
                  <a:srgbClr val="000000"/>
                </a:solidFill>
                <a:effectLst/>
              </a:rPr>
              <a:t>: There was some variability in accuracy, with Decision Tree and Gradient Boosting showing relatively lower accuracy compared to ensemble methods and SVM.</a:t>
            </a:r>
          </a:p>
          <a:p>
            <a:pPr algn="l">
              <a:buFont typeface="Arial" panose="020B0604020202020204" pitchFamily="34" charset="0"/>
              <a:buChar char="•"/>
            </a:pPr>
            <a:endParaRPr lang="en-US" b="0" i="0" u="none" strike="noStrike" dirty="0">
              <a:solidFill>
                <a:srgbClr val="000000"/>
              </a:solidFill>
              <a:effectLst/>
            </a:endParaRPr>
          </a:p>
        </p:txBody>
      </p:sp>
      <p:sp>
        <p:nvSpPr>
          <p:cNvPr id="42" name="TextBox 41">
            <a:extLst>
              <a:ext uri="{FF2B5EF4-FFF2-40B4-BE49-F238E27FC236}">
                <a16:creationId xmlns:a16="http://schemas.microsoft.com/office/drawing/2014/main" id="{6979F103-ABD4-7E19-22F5-0EEFAC4568DB}"/>
              </a:ext>
            </a:extLst>
          </p:cNvPr>
          <p:cNvSpPr txBox="1"/>
          <p:nvPr/>
        </p:nvSpPr>
        <p:spPr>
          <a:xfrm>
            <a:off x="6819227" y="4018020"/>
            <a:ext cx="2295501" cy="864852"/>
          </a:xfrm>
          <a:prstGeom prst="rect">
            <a:avLst/>
          </a:prstGeom>
          <a:noFill/>
        </p:spPr>
        <p:txBody>
          <a:bodyPr wrap="square">
            <a:spAutoFit/>
          </a:bodyPr>
          <a:lstStyle/>
          <a:p>
            <a:pPr algn="l"/>
            <a:r>
              <a:rPr lang="en-US" sz="600" b="0" i="0" u="none" strike="noStrike" dirty="0">
                <a:solidFill>
                  <a:srgbClr val="000000"/>
                </a:solidFill>
                <a:effectLst/>
                <a:latin typeface="Arial" panose="020B0604020202020204" pitchFamily="34" charset="0"/>
                <a:cs typeface="Arial" panose="020B0604020202020204" pitchFamily="34" charset="0"/>
              </a:rPr>
              <a:t>Utilizes advanced natural language processing and machine learning models to analyze text in multiple languages.</a:t>
            </a:r>
          </a:p>
          <a:p>
            <a:pPr algn="l"/>
            <a:r>
              <a:rPr lang="en-US" sz="600" b="0" i="0" u="none" strike="noStrike" dirty="0">
                <a:solidFill>
                  <a:srgbClr val="000000"/>
                </a:solidFill>
                <a:effectLst/>
                <a:latin typeface="Arial" panose="020B0604020202020204" pitchFamily="34" charset="0"/>
                <a:cs typeface="Arial" panose="020B0604020202020204" pitchFamily="34" charset="0"/>
              </a:rPr>
              <a:t>Shows strong capability in distinguishing spam from non-spam using models like Multinomial Naive Bayes and Support Vector Machines.</a:t>
            </a:r>
          </a:p>
          <a:p>
            <a:pPr algn="l"/>
            <a:r>
              <a:rPr lang="en-US" sz="600" b="0" i="0" u="none" strike="noStrike" dirty="0">
                <a:solidFill>
                  <a:srgbClr val="000000"/>
                </a:solidFill>
                <a:effectLst/>
                <a:latin typeface="Arial" panose="020B0604020202020204" pitchFamily="34" charset="0"/>
                <a:cs typeface="Arial" panose="020B0604020202020204" pitchFamily="34" charset="0"/>
              </a:rPr>
              <a:t>Employs TF-IDF and count vectorization to refine text classification across languages</a:t>
            </a:r>
            <a:r>
              <a:rPr lang="en-US" sz="800" b="0" i="0" u="none" strike="noStrike" dirty="0">
                <a:solidFill>
                  <a:srgbClr val="000000"/>
                </a:solidFill>
                <a:effectLst/>
                <a:latin typeface="Arial" panose="020B0604020202020204" pitchFamily="34" charset="0"/>
                <a:cs typeface="Arial" panose="020B0604020202020204" pitchFamily="34" charset="0"/>
              </a:rPr>
              <a:t>.</a:t>
            </a:r>
          </a:p>
          <a:p>
            <a:pPr algn="l"/>
            <a:endParaRPr lang="en-US" sz="620" b="0" i="0" u="none" strike="noStrike" dirty="0">
              <a:solidFill>
                <a:srgbClr val="000000"/>
              </a:solidFill>
              <a:effectLst/>
            </a:endParaRPr>
          </a:p>
        </p:txBody>
      </p:sp>
      <p:sp>
        <p:nvSpPr>
          <p:cNvPr id="44" name="TextBox 43">
            <a:extLst>
              <a:ext uri="{FF2B5EF4-FFF2-40B4-BE49-F238E27FC236}">
                <a16:creationId xmlns:a16="http://schemas.microsoft.com/office/drawing/2014/main" id="{21BCAFC8-7584-897C-2C10-C3BB2D3B59BF}"/>
              </a:ext>
            </a:extLst>
          </p:cNvPr>
          <p:cNvSpPr txBox="1"/>
          <p:nvPr/>
        </p:nvSpPr>
        <p:spPr>
          <a:xfrm>
            <a:off x="6817810" y="4710506"/>
            <a:ext cx="2164627" cy="664797"/>
          </a:xfrm>
          <a:prstGeom prst="rect">
            <a:avLst/>
          </a:prstGeom>
          <a:noFill/>
        </p:spPr>
        <p:txBody>
          <a:bodyPr wrap="square">
            <a:spAutoFit/>
          </a:bodyPr>
          <a:lstStyle/>
          <a:p>
            <a:r>
              <a:rPr lang="en-US" sz="620" dirty="0">
                <a:solidFill>
                  <a:srgbClr val="000000"/>
                </a:solidFill>
                <a:latin typeface="Arial" panose="020B0604020202020204" pitchFamily="34" charset="0"/>
                <a:cs typeface="Arial" panose="020B0604020202020204" pitchFamily="34" charset="0"/>
              </a:rPr>
              <a:t>Implementing real-time spam detection capabilities and integrating user feedback can help in continuously refining the model's accuracy. Further exploration of advanced feature engineering techniques and rigorous model tuning could enhance the system's effectiveness and scalability for diverse applications.</a:t>
            </a:r>
          </a:p>
        </p:txBody>
      </p:sp>
      <p:sp>
        <p:nvSpPr>
          <p:cNvPr id="46" name="TextBox 45">
            <a:extLst>
              <a:ext uri="{FF2B5EF4-FFF2-40B4-BE49-F238E27FC236}">
                <a16:creationId xmlns:a16="http://schemas.microsoft.com/office/drawing/2014/main" id="{30D40ACC-3B4A-AD3E-1A1B-12494FF9E1B9}"/>
              </a:ext>
            </a:extLst>
          </p:cNvPr>
          <p:cNvSpPr txBox="1"/>
          <p:nvPr/>
        </p:nvSpPr>
        <p:spPr>
          <a:xfrm>
            <a:off x="6873225" y="5568374"/>
            <a:ext cx="2202988" cy="1277273"/>
          </a:xfrm>
          <a:prstGeom prst="rect">
            <a:avLst/>
          </a:prstGeom>
          <a:noFill/>
        </p:spPr>
        <p:txBody>
          <a:bodyPr wrap="square">
            <a:spAutoFit/>
          </a:bodyPr>
          <a:lstStyle/>
          <a:p>
            <a:pPr algn="l"/>
            <a:r>
              <a:rPr lang="en-US" sz="550" b="0" i="0" u="none" strike="noStrike" dirty="0">
                <a:solidFill>
                  <a:srgbClr val="000000"/>
                </a:solidFill>
                <a:effectLst/>
              </a:rPr>
              <a:t>1. Labonne, M., &amp; Moran, S. (2023). Spam-T5: Benchmarking Large Language Models for Few-Shot Email Spam Detection. ArXiv. /abs/2304.01238</a:t>
            </a:r>
          </a:p>
          <a:p>
            <a:pPr algn="l"/>
            <a:r>
              <a:rPr lang="en-US" sz="550" b="0" i="0" u="none" strike="noStrike" dirty="0">
                <a:solidFill>
                  <a:srgbClr val="000000"/>
                </a:solidFill>
                <a:effectLst/>
              </a:rPr>
              <a:t>2. Mallikarjunappa, Basavaraju &amp; Prabhakar, Dr. (2010). A Novel Method of Spam Mail Detection using Text Based Clustering Approach. International Journal of Computer Applications. 5. 10.5120/906-1283.</a:t>
            </a:r>
          </a:p>
          <a:p>
            <a:pPr algn="l"/>
            <a:r>
              <a:rPr lang="en-US" sz="550" b="0" i="0" u="none" strike="noStrike" dirty="0">
                <a:solidFill>
                  <a:srgbClr val="000000"/>
                </a:solidFill>
                <a:effectLst/>
              </a:rPr>
              <a:t>3. Hadj Ahmed Bouarara, Reda Mohamed Hamou, and Abdelmalek Amine. 2015. A Novel Bio-Inspired Approach for Multilingual Spam Filtering. Int. J. Intell. Inf. Technol. 11, 3 (July 2015), 45–87. </a:t>
            </a:r>
            <a:r>
              <a:rPr lang="en-US" sz="550" b="0" i="0" u="none" strike="noStrike" dirty="0">
                <a:solidFill>
                  <a:srgbClr val="000000"/>
                </a:solidFill>
                <a:effectLst/>
                <a:hlinkClick r:id="rId16"/>
              </a:rPr>
              <a:t>https://doi.org/10.4018/IJIIT.2015070104</a:t>
            </a:r>
            <a:endParaRPr lang="en-US" sz="550" b="0" i="0" u="none" strike="noStrike" dirty="0">
              <a:solidFill>
                <a:srgbClr val="000000"/>
              </a:solidFill>
              <a:effectLst/>
            </a:endParaRPr>
          </a:p>
          <a:p>
            <a:pPr algn="l"/>
            <a:r>
              <a:rPr lang="en-US" sz="550" b="0" i="0" u="none" strike="noStrike" dirty="0">
                <a:solidFill>
                  <a:srgbClr val="000000"/>
                </a:solidFill>
                <a:effectLst/>
              </a:rPr>
              <a:t>4.Bouarara, Hadj Ahmed &amp; Hamou, Reda &amp; Rahmani, Mohamed &amp; Amine, Abdelmalek &amp; Rahmani, Amine. (2015). A New Bio-Inspired Technique of Artificial Social Cockroaches for Spam Detection with Visual Result Mining.</a:t>
            </a:r>
          </a:p>
        </p:txBody>
      </p:sp>
      <p:pic>
        <p:nvPicPr>
          <p:cNvPr id="1038" name="Picture 14">
            <a:extLst>
              <a:ext uri="{FF2B5EF4-FFF2-40B4-BE49-F238E27FC236}">
                <a16:creationId xmlns:a16="http://schemas.microsoft.com/office/drawing/2014/main" id="{BCAEC086-0E04-CCEA-9BE6-2E541590DAC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032858" y="3056601"/>
            <a:ext cx="1640111" cy="744797"/>
          </a:xfrm>
          <a:prstGeom prst="rect">
            <a:avLst/>
          </a:prstGeom>
          <a:noFill/>
          <a:extLst>
            <a:ext uri="{909E8E84-426E-40DD-AFC4-6F175D3DCCD1}">
              <a14:hiddenFill xmlns:a14="http://schemas.microsoft.com/office/drawing/2010/main">
                <a:solidFill>
                  <a:srgbClr val="FFFFFF"/>
                </a:solidFill>
              </a14:hiddenFill>
            </a:ext>
          </a:extLst>
        </p:spPr>
      </p:pic>
      <p:sp>
        <p:nvSpPr>
          <p:cNvPr id="49" name="object 16">
            <a:extLst>
              <a:ext uri="{FF2B5EF4-FFF2-40B4-BE49-F238E27FC236}">
                <a16:creationId xmlns:a16="http://schemas.microsoft.com/office/drawing/2014/main" id="{B8F0920C-094D-E709-096C-3A1599F1C4CC}"/>
              </a:ext>
            </a:extLst>
          </p:cNvPr>
          <p:cNvSpPr txBox="1"/>
          <p:nvPr/>
        </p:nvSpPr>
        <p:spPr>
          <a:xfrm>
            <a:off x="103157" y="3251223"/>
            <a:ext cx="2109712" cy="1191333"/>
          </a:xfrm>
          <a:prstGeom prst="rect">
            <a:avLst/>
          </a:prstGeom>
        </p:spPr>
        <p:txBody>
          <a:bodyPr vert="horz" wrap="square" lIns="0" tIns="25127" rIns="0" bIns="0" rtlCol="0">
            <a:spAutoFit/>
          </a:bodyPr>
          <a:lstStyle/>
          <a:p>
            <a:pPr algn="l"/>
            <a:r>
              <a:rPr lang="en-US" sz="620" kern="0" dirty="0">
                <a:latin typeface="Arial"/>
                <a:cs typeface="Arial"/>
              </a:rPr>
              <a:t>The "Multilingual Spam Detection Model" addresses the global challenge of spam across diverse linguistic contexts by utilizing advanced machine learning techniques.</a:t>
            </a:r>
          </a:p>
          <a:p>
            <a:pPr algn="l"/>
            <a:r>
              <a:rPr lang="en-US" sz="620" kern="0" dirty="0">
                <a:latin typeface="Arial"/>
                <a:cs typeface="Arial"/>
              </a:rPr>
              <a:t>This model integrates cultural and linguistic nuances to enhance detection accuracy.</a:t>
            </a:r>
          </a:p>
          <a:p>
            <a:pPr algn="l"/>
            <a:r>
              <a:rPr lang="en-US" sz="620" kern="0" dirty="0">
                <a:latin typeface="Arial"/>
                <a:cs typeface="Arial"/>
              </a:rPr>
              <a:t>Aimed at achieving over 95% accuracy, the model leverages a comprehensive dataset of multilingual communications to ensure robust and scalable spam detection.</a:t>
            </a:r>
          </a:p>
          <a:p>
            <a:pPr algn="l"/>
            <a:r>
              <a:rPr lang="en-US" sz="620" kern="0" dirty="0">
                <a:latin typeface="Arial"/>
                <a:cs typeface="Arial"/>
              </a:rPr>
              <a:t>This project outlines the model's conceptual framework, development methodology, and analytical strategies.</a:t>
            </a:r>
          </a:p>
          <a:p>
            <a:pPr marL="5487" defTabSz="415869">
              <a:spcBef>
                <a:spcPts val="197"/>
              </a:spcBef>
              <a:tabLst>
                <a:tab pos="112631" algn="l"/>
                <a:tab pos="113209" algn="l"/>
              </a:tabLst>
            </a:pPr>
            <a:endParaRPr lang="en-US" sz="590" b="1" kern="0" dirty="0">
              <a:latin typeface="Arial"/>
              <a:cs typeface="Arial"/>
            </a:endParaRPr>
          </a:p>
        </p:txBody>
      </p:sp>
      <p:sp>
        <p:nvSpPr>
          <p:cNvPr id="51" name="object 21">
            <a:extLst>
              <a:ext uri="{FF2B5EF4-FFF2-40B4-BE49-F238E27FC236}">
                <a16:creationId xmlns:a16="http://schemas.microsoft.com/office/drawing/2014/main" id="{6FD7AEA0-19FC-009D-69CB-CC59CFF30335}"/>
              </a:ext>
            </a:extLst>
          </p:cNvPr>
          <p:cNvSpPr txBox="1"/>
          <p:nvPr/>
        </p:nvSpPr>
        <p:spPr>
          <a:xfrm>
            <a:off x="2346972" y="4402412"/>
            <a:ext cx="2151402" cy="697013"/>
          </a:xfrm>
          <a:prstGeom prst="rect">
            <a:avLst/>
          </a:prstGeom>
        </p:spPr>
        <p:txBody>
          <a:bodyPr vert="horz" wrap="square" lIns="0" tIns="5488" rIns="0" bIns="0" rtlCol="0">
            <a:spAutoFit/>
          </a:bodyPr>
          <a:lstStyle/>
          <a:p>
            <a:pPr marL="5487" defTabSz="415869">
              <a:spcBef>
                <a:spcPts val="197"/>
              </a:spcBef>
              <a:tabLst>
                <a:tab pos="112631" algn="l"/>
                <a:tab pos="113209" algn="l"/>
              </a:tabLst>
            </a:pPr>
            <a:r>
              <a:rPr lang="en-US" sz="590" kern="0" dirty="0">
                <a:latin typeface="Arial"/>
                <a:cs typeface="Arial"/>
              </a:rPr>
              <a:t>These are the most common words used in spam in all four languages that is English ,French, German and Hindi.</a:t>
            </a:r>
          </a:p>
          <a:p>
            <a:pPr marL="5487" defTabSz="415869">
              <a:spcBef>
                <a:spcPts val="197"/>
              </a:spcBef>
              <a:tabLst>
                <a:tab pos="112631" algn="l"/>
                <a:tab pos="113209" algn="l"/>
              </a:tabLst>
            </a:pPr>
            <a:r>
              <a:rPr lang="en-US" sz="590" kern="0" dirty="0">
                <a:latin typeface="Arial"/>
                <a:cs typeface="Arial"/>
              </a:rPr>
              <a:t>The words include call, text, free, </a:t>
            </a:r>
            <a:r>
              <a:rPr lang="en-US" sz="590" kern="0" dirty="0" err="1">
                <a:latin typeface="Arial"/>
                <a:cs typeface="Arial"/>
              </a:rPr>
              <a:t>rufen</a:t>
            </a:r>
            <a:r>
              <a:rPr lang="en-US" sz="590" kern="0" dirty="0">
                <a:latin typeface="Arial"/>
                <a:cs typeface="Arial"/>
              </a:rPr>
              <a:t> , txt , gratuity respectively. We can also see that some words meaning are similar in different language and some are different which tells us about cultural difference  </a:t>
            </a:r>
          </a:p>
          <a:p>
            <a:pPr marL="5487" defTabSz="415869">
              <a:spcBef>
                <a:spcPts val="197"/>
              </a:spcBef>
              <a:tabLst>
                <a:tab pos="112631" algn="l"/>
                <a:tab pos="113209" algn="l"/>
              </a:tabLst>
            </a:pPr>
            <a:endParaRPr lang="en-US" sz="620" kern="0" dirty="0">
              <a:latin typeface="Arial"/>
              <a:cs typeface="Arial"/>
            </a:endParaRPr>
          </a:p>
        </p:txBody>
      </p:sp>
      <p:pic>
        <p:nvPicPr>
          <p:cNvPr id="13" name="Picture 12" descr="Blue letters on a black background&#10;&#10;Description automatically generated">
            <a:extLst>
              <a:ext uri="{FF2B5EF4-FFF2-40B4-BE49-F238E27FC236}">
                <a16:creationId xmlns:a16="http://schemas.microsoft.com/office/drawing/2014/main" id="{86BE433A-FAAF-2291-8916-15F3CE29ED0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785" y="831048"/>
            <a:ext cx="965200" cy="455253"/>
          </a:xfrm>
          <a:prstGeom prst="rect">
            <a:avLst/>
          </a:prstGeom>
        </p:spPr>
      </p:pic>
      <p:pic>
        <p:nvPicPr>
          <p:cNvPr id="14" name="Picture 13" descr="Blue letters on a black background&#10;&#10;Description automatically generated">
            <a:extLst>
              <a:ext uri="{FF2B5EF4-FFF2-40B4-BE49-F238E27FC236}">
                <a16:creationId xmlns:a16="http://schemas.microsoft.com/office/drawing/2014/main" id="{96CED39A-58C1-F18A-51C6-56705EFC7D8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852913" y="852557"/>
            <a:ext cx="965200" cy="455253"/>
          </a:xfrm>
          <a:prstGeom prst="rect">
            <a:avLst/>
          </a:prstGeom>
        </p:spPr>
      </p:pic>
    </p:spTree>
    <p:extLst>
      <p:ext uri="{BB962C8B-B14F-4D97-AF65-F5344CB8AC3E}">
        <p14:creationId xmlns:p14="http://schemas.microsoft.com/office/powerpoint/2010/main" val="1412944486"/>
      </p:ext>
    </p:extLst>
  </p:cSld>
  <p:clrMapOvr>
    <a:masterClrMapping/>
  </p:clrMapOvr>
</p:sld>
</file>

<file path=ppt/theme/theme1.xml><?xml version="1.0" encoding="utf-8"?>
<a:theme xmlns:a="http://schemas.openxmlformats.org/drawingml/2006/main" name="Office Theme">
  <a:themeElements>
    <a:clrScheme name="Slide Bazaar">
      <a:dk1>
        <a:sysClr val="windowText" lastClr="000000"/>
      </a:dk1>
      <a:lt1>
        <a:srgbClr val="FFFFFF"/>
      </a:lt1>
      <a:dk2>
        <a:srgbClr val="7F7F7F"/>
      </a:dk2>
      <a:lt2>
        <a:srgbClr val="F2F2F2"/>
      </a:lt2>
      <a:accent1>
        <a:srgbClr val="FC4954"/>
      </a:accent1>
      <a:accent2>
        <a:srgbClr val="01BF7F"/>
      </a:accent2>
      <a:accent3>
        <a:srgbClr val="41B5E0"/>
      </a:accent3>
      <a:accent4>
        <a:srgbClr val="7969D0"/>
      </a:accent4>
      <a:accent5>
        <a:srgbClr val="2882EC"/>
      </a:accent5>
      <a:accent6>
        <a:srgbClr val="FCA81C"/>
      </a:accent6>
      <a:hlink>
        <a:srgbClr val="3A86FF"/>
      </a:hlink>
      <a:folHlink>
        <a:srgbClr val="8338E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2066</TotalTime>
  <Words>1169</Words>
  <Application>Microsoft Macintosh PowerPoint</Application>
  <PresentationFormat>On-screen Show (4:3)</PresentationFormat>
  <Paragraphs>63</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Aptos</vt: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Athira</dc:creator>
  <cp:lastModifiedBy>Mishra, Mihika</cp:lastModifiedBy>
  <cp:revision>47</cp:revision>
  <dcterms:created xsi:type="dcterms:W3CDTF">2023-06-15T11:56:40Z</dcterms:created>
  <dcterms:modified xsi:type="dcterms:W3CDTF">2024-05-15T03:47:57Z</dcterms:modified>
</cp:coreProperties>
</file>